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7"/>
  </p:notesMasterIdLst>
  <p:sldIdLst>
    <p:sldId id="262" r:id="rId3"/>
    <p:sldId id="538" r:id="rId4"/>
    <p:sldId id="535" r:id="rId5"/>
    <p:sldId id="536" r:id="rId6"/>
    <p:sldId id="537" r:id="rId7"/>
    <p:sldId id="540" r:id="rId8"/>
    <p:sldId id="541" r:id="rId9"/>
    <p:sldId id="552" r:id="rId10"/>
    <p:sldId id="553" r:id="rId11"/>
    <p:sldId id="548" r:id="rId12"/>
    <p:sldId id="550" r:id="rId13"/>
    <p:sldId id="554" r:id="rId14"/>
    <p:sldId id="555" r:id="rId15"/>
    <p:sldId id="549" r:id="rId16"/>
    <p:sldId id="556" r:id="rId17"/>
    <p:sldId id="539" r:id="rId18"/>
    <p:sldId id="542" r:id="rId19"/>
    <p:sldId id="543" r:id="rId20"/>
    <p:sldId id="557" r:id="rId21"/>
    <p:sldId id="544" r:id="rId22"/>
    <p:sldId id="545" r:id="rId23"/>
    <p:sldId id="546" r:id="rId24"/>
    <p:sldId id="547" r:id="rId25"/>
    <p:sldId id="38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lin, Ann" initials="JA" lastIdx="1" clrIdx="0">
    <p:extLst>
      <p:ext uri="{19B8F6BF-5375-455C-9EA6-DF929625EA0E}">
        <p15:presenceInfo xmlns:p15="http://schemas.microsoft.com/office/powerpoint/2012/main" userId="S-1-5-21-150927795-2069884688-1238954376-510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9" autoAdjust="0"/>
    <p:restoredTop sz="94660" autoAdjust="0"/>
  </p:normalViewPr>
  <p:slideViewPr>
    <p:cSldViewPr snapToGrid="0">
      <p:cViewPr varScale="1">
        <p:scale>
          <a:sx n="66" d="100"/>
          <a:sy n="66" d="100"/>
        </p:scale>
        <p:origin x="96" y="228"/>
      </p:cViewPr>
      <p:guideLst/>
    </p:cSldViewPr>
  </p:slideViewPr>
  <p:outlineViewPr>
    <p:cViewPr>
      <p:scale>
        <a:sx n="33" d="100"/>
        <a:sy n="33" d="100"/>
      </p:scale>
      <p:origin x="0" y="-49190"/>
    </p:cViewPr>
  </p:outlineViewPr>
  <p:notesTextViewPr>
    <p:cViewPr>
      <p:scale>
        <a:sx n="1" d="1"/>
        <a:sy n="1" d="1"/>
      </p:scale>
      <p:origin x="0" y="0"/>
    </p:cViewPr>
  </p:notesTextViewPr>
  <p:sorterViewPr>
    <p:cViewPr varScale="1">
      <p:scale>
        <a:sx n="100" d="100"/>
        <a:sy n="100" d="100"/>
      </p:scale>
      <p:origin x="0" y="-1747"/>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B475EC-8DE4-45AA-B4B9-86E4452DC331}"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US"/>
        </a:p>
      </dgm:t>
    </dgm:pt>
    <dgm:pt modelId="{D6FA12C2-5783-4CAE-BA20-02E23DE5937C}">
      <dgm:prSet phldrT="[Text]"/>
      <dgm:spPr/>
      <dgm:t>
        <a:bodyPr/>
        <a:lstStyle/>
        <a:p>
          <a:r>
            <a:rPr lang="en-US" dirty="0"/>
            <a:t>Service Types</a:t>
          </a:r>
        </a:p>
      </dgm:t>
    </dgm:pt>
    <dgm:pt modelId="{6DEBA065-4EC4-46B8-8743-98B0B942FF9C}" type="parTrans" cxnId="{9C30D4E7-BF66-4B88-93DA-B261C162416E}">
      <dgm:prSet/>
      <dgm:spPr/>
      <dgm:t>
        <a:bodyPr/>
        <a:lstStyle/>
        <a:p>
          <a:endParaRPr lang="en-US"/>
        </a:p>
      </dgm:t>
    </dgm:pt>
    <dgm:pt modelId="{869DAFEF-8105-42B0-B77E-93A85CEE07D7}" type="sibTrans" cxnId="{9C30D4E7-BF66-4B88-93DA-B261C162416E}">
      <dgm:prSet/>
      <dgm:spPr/>
      <dgm:t>
        <a:bodyPr/>
        <a:lstStyle/>
        <a:p>
          <a:endParaRPr lang="en-US"/>
        </a:p>
      </dgm:t>
    </dgm:pt>
    <dgm:pt modelId="{55B36F09-A7A7-4F8B-B7F3-B76E9227B9AC}">
      <dgm:prSet phldrT="[Text]"/>
      <dgm:spPr/>
      <dgm:t>
        <a:bodyPr/>
        <a:lstStyle/>
        <a:p>
          <a:r>
            <a:rPr lang="en-US" dirty="0"/>
            <a:t>Funding Programs</a:t>
          </a:r>
        </a:p>
      </dgm:t>
    </dgm:pt>
    <dgm:pt modelId="{9D37F2CE-C7C0-4A88-8FF5-340B900DBE6D}" type="parTrans" cxnId="{EE055977-9AF7-4C36-9624-9DF89012F82F}">
      <dgm:prSet/>
      <dgm:spPr/>
      <dgm:t>
        <a:bodyPr/>
        <a:lstStyle/>
        <a:p>
          <a:endParaRPr lang="en-US"/>
        </a:p>
      </dgm:t>
    </dgm:pt>
    <dgm:pt modelId="{94305BAF-DFE6-4405-8AC4-A7C7AD70AE0D}" type="sibTrans" cxnId="{EE055977-9AF7-4C36-9624-9DF89012F82F}">
      <dgm:prSet/>
      <dgm:spPr/>
      <dgm:t>
        <a:bodyPr/>
        <a:lstStyle/>
        <a:p>
          <a:endParaRPr lang="en-US"/>
        </a:p>
      </dgm:t>
    </dgm:pt>
    <dgm:pt modelId="{AC198D9E-0C7B-43D8-BA22-56F0840323AE}">
      <dgm:prSet phldrT="[Text]"/>
      <dgm:spPr/>
      <dgm:t>
        <a:bodyPr/>
        <a:lstStyle/>
        <a:p>
          <a:r>
            <a:rPr lang="en-US" dirty="0"/>
            <a:t>Proviso Issues</a:t>
          </a:r>
        </a:p>
      </dgm:t>
    </dgm:pt>
    <dgm:pt modelId="{0A72AB71-D06D-4A6B-90EB-1D688B7C1341}" type="parTrans" cxnId="{8B7125F0-EF78-4AF7-AA44-5D2BCEEEB9B4}">
      <dgm:prSet/>
      <dgm:spPr/>
      <dgm:t>
        <a:bodyPr/>
        <a:lstStyle/>
        <a:p>
          <a:endParaRPr lang="en-US"/>
        </a:p>
      </dgm:t>
    </dgm:pt>
    <dgm:pt modelId="{AF654B1E-AEB2-443E-9172-A4A03D421386}" type="sibTrans" cxnId="{8B7125F0-EF78-4AF7-AA44-5D2BCEEEB9B4}">
      <dgm:prSet/>
      <dgm:spPr/>
      <dgm:t>
        <a:bodyPr/>
        <a:lstStyle/>
        <a:p>
          <a:endParaRPr lang="en-US"/>
        </a:p>
      </dgm:t>
    </dgm:pt>
    <dgm:pt modelId="{26AB1F6A-EDCA-43FB-8D7C-3C8B0CB680EB}">
      <dgm:prSet phldrT="[Text]"/>
      <dgm:spPr/>
      <dgm:t>
        <a:bodyPr/>
        <a:lstStyle/>
        <a:p>
          <a:r>
            <a:rPr lang="en-US" dirty="0"/>
            <a:t>Recommendations</a:t>
          </a:r>
        </a:p>
      </dgm:t>
    </dgm:pt>
    <dgm:pt modelId="{7A0342E8-0163-4FFD-BA97-4F322D763B17}" type="parTrans" cxnId="{AAEB6F19-DC8A-436F-823D-B0D0567465F6}">
      <dgm:prSet/>
      <dgm:spPr/>
      <dgm:t>
        <a:bodyPr/>
        <a:lstStyle/>
        <a:p>
          <a:endParaRPr lang="en-US"/>
        </a:p>
      </dgm:t>
    </dgm:pt>
    <dgm:pt modelId="{12A56801-B638-4863-88C7-4D1FB5A26335}" type="sibTrans" cxnId="{AAEB6F19-DC8A-436F-823D-B0D0567465F6}">
      <dgm:prSet/>
      <dgm:spPr/>
      <dgm:t>
        <a:bodyPr/>
        <a:lstStyle/>
        <a:p>
          <a:endParaRPr lang="en-US"/>
        </a:p>
      </dgm:t>
    </dgm:pt>
    <dgm:pt modelId="{7789DB77-4E71-4C26-B3B9-B27A95A91226}" type="pres">
      <dgm:prSet presAssocID="{82B475EC-8DE4-45AA-B4B9-86E4452DC331}" presName="Name0" presStyleCnt="0">
        <dgm:presLayoutVars>
          <dgm:chMax val="4"/>
          <dgm:resizeHandles val="exact"/>
        </dgm:presLayoutVars>
      </dgm:prSet>
      <dgm:spPr/>
    </dgm:pt>
    <dgm:pt modelId="{657742AC-1C57-4093-B5FD-0CC0247E3CA0}" type="pres">
      <dgm:prSet presAssocID="{82B475EC-8DE4-45AA-B4B9-86E4452DC331}" presName="ellipse" presStyleLbl="trBgShp" presStyleIdx="0" presStyleCnt="1"/>
      <dgm:spPr/>
    </dgm:pt>
    <dgm:pt modelId="{3698AE12-2958-4EA9-9A48-CDD68BAEB5FD}" type="pres">
      <dgm:prSet presAssocID="{82B475EC-8DE4-45AA-B4B9-86E4452DC331}" presName="arrow1" presStyleLbl="fgShp" presStyleIdx="0" presStyleCnt="1"/>
      <dgm:spPr/>
    </dgm:pt>
    <dgm:pt modelId="{865FD677-2ED0-4E13-BA0E-42F56DC09579}" type="pres">
      <dgm:prSet presAssocID="{82B475EC-8DE4-45AA-B4B9-86E4452DC331}" presName="rectangle" presStyleLbl="revTx" presStyleIdx="0" presStyleCnt="1">
        <dgm:presLayoutVars>
          <dgm:bulletEnabled val="1"/>
        </dgm:presLayoutVars>
      </dgm:prSet>
      <dgm:spPr/>
    </dgm:pt>
    <dgm:pt modelId="{E0443120-CBF2-4CAD-B09E-26C28385E4C1}" type="pres">
      <dgm:prSet presAssocID="{55B36F09-A7A7-4F8B-B7F3-B76E9227B9AC}" presName="item1" presStyleLbl="node1" presStyleIdx="0" presStyleCnt="3" custLinFactNeighborX="-10222" custLinFactNeighborY="31066">
        <dgm:presLayoutVars>
          <dgm:bulletEnabled val="1"/>
        </dgm:presLayoutVars>
      </dgm:prSet>
      <dgm:spPr/>
    </dgm:pt>
    <dgm:pt modelId="{265CF09E-1F75-4B53-BA97-212C984B6C4C}" type="pres">
      <dgm:prSet presAssocID="{AC198D9E-0C7B-43D8-BA22-56F0840323AE}" presName="item2" presStyleLbl="node1" presStyleIdx="1" presStyleCnt="3">
        <dgm:presLayoutVars>
          <dgm:bulletEnabled val="1"/>
        </dgm:presLayoutVars>
      </dgm:prSet>
      <dgm:spPr/>
    </dgm:pt>
    <dgm:pt modelId="{791BA441-9BE1-4A9B-B6EB-8C31C47D5AE3}" type="pres">
      <dgm:prSet presAssocID="{26AB1F6A-EDCA-43FB-8D7C-3C8B0CB680EB}" presName="item3" presStyleLbl="node1" presStyleIdx="2" presStyleCnt="3">
        <dgm:presLayoutVars>
          <dgm:bulletEnabled val="1"/>
        </dgm:presLayoutVars>
      </dgm:prSet>
      <dgm:spPr/>
    </dgm:pt>
    <dgm:pt modelId="{31EFBE73-7B5C-4F38-A0C6-07528767EA49}" type="pres">
      <dgm:prSet presAssocID="{82B475EC-8DE4-45AA-B4B9-86E4452DC331}" presName="funnel" presStyleLbl="trAlignAcc1" presStyleIdx="0" presStyleCnt="1" custLinFactNeighborX="-240" custLinFactNeighborY="6958"/>
      <dgm:spPr/>
    </dgm:pt>
  </dgm:ptLst>
  <dgm:cxnLst>
    <dgm:cxn modelId="{F206B016-3C66-4FFB-B7E0-A5A48727CB1F}" type="presOf" srcId="{D6FA12C2-5783-4CAE-BA20-02E23DE5937C}" destId="{791BA441-9BE1-4A9B-B6EB-8C31C47D5AE3}" srcOrd="0" destOrd="0" presId="urn:microsoft.com/office/officeart/2005/8/layout/funnel1"/>
    <dgm:cxn modelId="{AAEB6F19-DC8A-436F-823D-B0D0567465F6}" srcId="{82B475EC-8DE4-45AA-B4B9-86E4452DC331}" destId="{26AB1F6A-EDCA-43FB-8D7C-3C8B0CB680EB}" srcOrd="3" destOrd="0" parTransId="{7A0342E8-0163-4FFD-BA97-4F322D763B17}" sibTransId="{12A56801-B638-4863-88C7-4D1FB5A26335}"/>
    <dgm:cxn modelId="{9EC1EA73-9ADF-4BD7-ABC5-4D836D0EAB73}" type="presOf" srcId="{26AB1F6A-EDCA-43FB-8D7C-3C8B0CB680EB}" destId="{865FD677-2ED0-4E13-BA0E-42F56DC09579}" srcOrd="0" destOrd="0" presId="urn:microsoft.com/office/officeart/2005/8/layout/funnel1"/>
    <dgm:cxn modelId="{EE055977-9AF7-4C36-9624-9DF89012F82F}" srcId="{82B475EC-8DE4-45AA-B4B9-86E4452DC331}" destId="{55B36F09-A7A7-4F8B-B7F3-B76E9227B9AC}" srcOrd="1" destOrd="0" parTransId="{9D37F2CE-C7C0-4A88-8FF5-340B900DBE6D}" sibTransId="{94305BAF-DFE6-4405-8AC4-A7C7AD70AE0D}"/>
    <dgm:cxn modelId="{7DA171AA-565D-4639-B4EC-153C5666F64A}" type="presOf" srcId="{55B36F09-A7A7-4F8B-B7F3-B76E9227B9AC}" destId="{265CF09E-1F75-4B53-BA97-212C984B6C4C}" srcOrd="0" destOrd="0" presId="urn:microsoft.com/office/officeart/2005/8/layout/funnel1"/>
    <dgm:cxn modelId="{A8828EAB-38E9-4486-B24A-E5F16B2C1207}" type="presOf" srcId="{AC198D9E-0C7B-43D8-BA22-56F0840323AE}" destId="{E0443120-CBF2-4CAD-B09E-26C28385E4C1}" srcOrd="0" destOrd="0" presId="urn:microsoft.com/office/officeart/2005/8/layout/funnel1"/>
    <dgm:cxn modelId="{338721BC-AF9B-46CE-BA58-D1233AE81357}" type="presOf" srcId="{82B475EC-8DE4-45AA-B4B9-86E4452DC331}" destId="{7789DB77-4E71-4C26-B3B9-B27A95A91226}" srcOrd="0" destOrd="0" presId="urn:microsoft.com/office/officeart/2005/8/layout/funnel1"/>
    <dgm:cxn modelId="{9C30D4E7-BF66-4B88-93DA-B261C162416E}" srcId="{82B475EC-8DE4-45AA-B4B9-86E4452DC331}" destId="{D6FA12C2-5783-4CAE-BA20-02E23DE5937C}" srcOrd="0" destOrd="0" parTransId="{6DEBA065-4EC4-46B8-8743-98B0B942FF9C}" sibTransId="{869DAFEF-8105-42B0-B77E-93A85CEE07D7}"/>
    <dgm:cxn modelId="{8B7125F0-EF78-4AF7-AA44-5D2BCEEEB9B4}" srcId="{82B475EC-8DE4-45AA-B4B9-86E4452DC331}" destId="{AC198D9E-0C7B-43D8-BA22-56F0840323AE}" srcOrd="2" destOrd="0" parTransId="{0A72AB71-D06D-4A6B-90EB-1D688B7C1341}" sibTransId="{AF654B1E-AEB2-443E-9172-A4A03D421386}"/>
    <dgm:cxn modelId="{40F031B2-A1C1-40B9-8180-FC1AE85959EA}" type="presParOf" srcId="{7789DB77-4E71-4C26-B3B9-B27A95A91226}" destId="{657742AC-1C57-4093-B5FD-0CC0247E3CA0}" srcOrd="0" destOrd="0" presId="urn:microsoft.com/office/officeart/2005/8/layout/funnel1"/>
    <dgm:cxn modelId="{89BE5DF5-9841-4B5A-8721-4B019E4F879A}" type="presParOf" srcId="{7789DB77-4E71-4C26-B3B9-B27A95A91226}" destId="{3698AE12-2958-4EA9-9A48-CDD68BAEB5FD}" srcOrd="1" destOrd="0" presId="urn:microsoft.com/office/officeart/2005/8/layout/funnel1"/>
    <dgm:cxn modelId="{D1E41656-3FF8-41F9-9114-1C0A7C0935DF}" type="presParOf" srcId="{7789DB77-4E71-4C26-B3B9-B27A95A91226}" destId="{865FD677-2ED0-4E13-BA0E-42F56DC09579}" srcOrd="2" destOrd="0" presId="urn:microsoft.com/office/officeart/2005/8/layout/funnel1"/>
    <dgm:cxn modelId="{4E2297EE-E5F7-475E-9D14-0FC07FAED120}" type="presParOf" srcId="{7789DB77-4E71-4C26-B3B9-B27A95A91226}" destId="{E0443120-CBF2-4CAD-B09E-26C28385E4C1}" srcOrd="3" destOrd="0" presId="urn:microsoft.com/office/officeart/2005/8/layout/funnel1"/>
    <dgm:cxn modelId="{7CC70C8F-613D-4A08-9C65-2C4FFEC6456B}" type="presParOf" srcId="{7789DB77-4E71-4C26-B3B9-B27A95A91226}" destId="{265CF09E-1F75-4B53-BA97-212C984B6C4C}" srcOrd="4" destOrd="0" presId="urn:microsoft.com/office/officeart/2005/8/layout/funnel1"/>
    <dgm:cxn modelId="{34E59B96-4B64-4DFD-BF63-16F85B7B5F41}" type="presParOf" srcId="{7789DB77-4E71-4C26-B3B9-B27A95A91226}" destId="{791BA441-9BE1-4A9B-B6EB-8C31C47D5AE3}" srcOrd="5" destOrd="0" presId="urn:microsoft.com/office/officeart/2005/8/layout/funnel1"/>
    <dgm:cxn modelId="{2583BFB0-5C11-433F-9638-DCADEBDA6D7F}" type="presParOf" srcId="{7789DB77-4E71-4C26-B3B9-B27A95A91226}" destId="{31EFBE73-7B5C-4F38-A0C6-07528767EA4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6C6F9-E92F-4C6E-BD2E-DAEFB9FDE60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ADD2DFE-F5C0-423E-8172-5014E6B3BA8B}">
      <dgm:prSet phldrT="[Text]"/>
      <dgm:spPr/>
      <dgm:t>
        <a:bodyPr/>
        <a:lstStyle/>
        <a:p>
          <a:r>
            <a:rPr lang="en-US" dirty="0"/>
            <a:t>Assess</a:t>
          </a:r>
        </a:p>
      </dgm:t>
    </dgm:pt>
    <dgm:pt modelId="{881F8735-9CF7-4627-BBD6-03C331335086}" type="parTrans" cxnId="{1AE568E4-41EA-4B67-801C-6D6B4B682F9A}">
      <dgm:prSet/>
      <dgm:spPr/>
      <dgm:t>
        <a:bodyPr/>
        <a:lstStyle/>
        <a:p>
          <a:endParaRPr lang="en-US"/>
        </a:p>
      </dgm:t>
    </dgm:pt>
    <dgm:pt modelId="{67989999-A804-489D-9180-A011444BA4EB}" type="sibTrans" cxnId="{1AE568E4-41EA-4B67-801C-6D6B4B682F9A}">
      <dgm:prSet/>
      <dgm:spPr/>
      <dgm:t>
        <a:bodyPr/>
        <a:lstStyle/>
        <a:p>
          <a:endParaRPr lang="en-US"/>
        </a:p>
      </dgm:t>
    </dgm:pt>
    <dgm:pt modelId="{F45EB6F8-5577-48F8-8CF2-547A5F3986DB}">
      <dgm:prSet phldrT="[Text]"/>
      <dgm:spPr/>
      <dgm:t>
        <a:bodyPr/>
        <a:lstStyle/>
        <a:p>
          <a:r>
            <a:rPr lang="en-US" dirty="0"/>
            <a:t>Issues</a:t>
          </a:r>
        </a:p>
      </dgm:t>
    </dgm:pt>
    <dgm:pt modelId="{DEF99FAB-29B7-4182-A2DC-BDE5D52374A3}" type="parTrans" cxnId="{585E8530-38BF-47CC-8E9D-485BE20E1B55}">
      <dgm:prSet/>
      <dgm:spPr/>
      <dgm:t>
        <a:bodyPr/>
        <a:lstStyle/>
        <a:p>
          <a:endParaRPr lang="en-US"/>
        </a:p>
      </dgm:t>
    </dgm:pt>
    <dgm:pt modelId="{9DB7CF99-9280-43C4-999C-A2D95ACF89F1}" type="sibTrans" cxnId="{585E8530-38BF-47CC-8E9D-485BE20E1B55}">
      <dgm:prSet/>
      <dgm:spPr/>
      <dgm:t>
        <a:bodyPr/>
        <a:lstStyle/>
        <a:p>
          <a:endParaRPr lang="en-US"/>
        </a:p>
      </dgm:t>
    </dgm:pt>
    <dgm:pt modelId="{E8217A06-6E65-4A4F-BC43-025356592EFD}">
      <dgm:prSet phldrT="[Text]"/>
      <dgm:spPr/>
      <dgm:t>
        <a:bodyPr/>
        <a:lstStyle/>
        <a:p>
          <a:r>
            <a:rPr lang="en-US" dirty="0"/>
            <a:t>Environment</a:t>
          </a:r>
        </a:p>
      </dgm:t>
    </dgm:pt>
    <dgm:pt modelId="{0F163341-06C3-4505-A9C4-BB809645242D}" type="parTrans" cxnId="{804EEA4B-3931-4B1E-9ED2-79FDC4AB8078}">
      <dgm:prSet/>
      <dgm:spPr/>
      <dgm:t>
        <a:bodyPr/>
        <a:lstStyle/>
        <a:p>
          <a:endParaRPr lang="en-US"/>
        </a:p>
      </dgm:t>
    </dgm:pt>
    <dgm:pt modelId="{79FFF748-540A-4F73-941E-9178BFFBE31C}" type="sibTrans" cxnId="{804EEA4B-3931-4B1E-9ED2-79FDC4AB8078}">
      <dgm:prSet/>
      <dgm:spPr/>
      <dgm:t>
        <a:bodyPr/>
        <a:lstStyle/>
        <a:p>
          <a:endParaRPr lang="en-US"/>
        </a:p>
      </dgm:t>
    </dgm:pt>
    <dgm:pt modelId="{C49F3467-556D-412A-A7BB-8EF8F97F85CC}">
      <dgm:prSet phldrT="[Text]"/>
      <dgm:spPr/>
      <dgm:t>
        <a:bodyPr/>
        <a:lstStyle/>
        <a:p>
          <a:r>
            <a:rPr lang="en-US" dirty="0"/>
            <a:t>Research</a:t>
          </a:r>
        </a:p>
      </dgm:t>
    </dgm:pt>
    <dgm:pt modelId="{F588E4C5-02F7-4F44-BAC3-CD2EF59E66C3}" type="parTrans" cxnId="{3FF9166F-6CCB-4269-9416-50639AF77C60}">
      <dgm:prSet/>
      <dgm:spPr/>
      <dgm:t>
        <a:bodyPr/>
        <a:lstStyle/>
        <a:p>
          <a:endParaRPr lang="en-US"/>
        </a:p>
      </dgm:t>
    </dgm:pt>
    <dgm:pt modelId="{8D3939ED-847A-40F7-BF07-58A77F4E5C7F}" type="sibTrans" cxnId="{3FF9166F-6CCB-4269-9416-50639AF77C60}">
      <dgm:prSet/>
      <dgm:spPr/>
      <dgm:t>
        <a:bodyPr/>
        <a:lstStyle/>
        <a:p>
          <a:endParaRPr lang="en-US"/>
        </a:p>
      </dgm:t>
    </dgm:pt>
    <dgm:pt modelId="{6D9E47CD-560C-4841-A22E-1D40E107FC29}">
      <dgm:prSet phldrT="[Text]"/>
      <dgm:spPr/>
      <dgm:t>
        <a:bodyPr/>
        <a:lstStyle/>
        <a:p>
          <a:r>
            <a:rPr lang="en-US" dirty="0"/>
            <a:t>Best Practices</a:t>
          </a:r>
        </a:p>
      </dgm:t>
    </dgm:pt>
    <dgm:pt modelId="{20F39348-814F-423C-8272-591CBD9706A3}" type="parTrans" cxnId="{73CCD077-B288-496D-8A78-71FBCCC8A031}">
      <dgm:prSet/>
      <dgm:spPr/>
      <dgm:t>
        <a:bodyPr/>
        <a:lstStyle/>
        <a:p>
          <a:endParaRPr lang="en-US"/>
        </a:p>
      </dgm:t>
    </dgm:pt>
    <dgm:pt modelId="{457993F1-DF0B-429A-9842-2DAFF83BD9A8}" type="sibTrans" cxnId="{73CCD077-B288-496D-8A78-71FBCCC8A031}">
      <dgm:prSet/>
      <dgm:spPr/>
      <dgm:t>
        <a:bodyPr/>
        <a:lstStyle/>
        <a:p>
          <a:endParaRPr lang="en-US"/>
        </a:p>
      </dgm:t>
    </dgm:pt>
    <dgm:pt modelId="{0373038C-A594-4C8C-98A2-7AAF9C524816}">
      <dgm:prSet phldrT="[Text]"/>
      <dgm:spPr/>
      <dgm:t>
        <a:bodyPr/>
        <a:lstStyle/>
        <a:p>
          <a:r>
            <a:rPr lang="en-US" dirty="0"/>
            <a:t>Innovative Examples</a:t>
          </a:r>
        </a:p>
      </dgm:t>
    </dgm:pt>
    <dgm:pt modelId="{21627FFC-C126-41A8-B9B9-8DE90A7668F4}" type="parTrans" cxnId="{213C7A85-5266-43CE-B7F5-9D622C84C2E6}">
      <dgm:prSet/>
      <dgm:spPr/>
      <dgm:t>
        <a:bodyPr/>
        <a:lstStyle/>
        <a:p>
          <a:endParaRPr lang="en-US"/>
        </a:p>
      </dgm:t>
    </dgm:pt>
    <dgm:pt modelId="{7D33CDC2-48CD-4194-89AE-D4E09FC79530}" type="sibTrans" cxnId="{213C7A85-5266-43CE-B7F5-9D622C84C2E6}">
      <dgm:prSet/>
      <dgm:spPr/>
      <dgm:t>
        <a:bodyPr/>
        <a:lstStyle/>
        <a:p>
          <a:endParaRPr lang="en-US"/>
        </a:p>
      </dgm:t>
    </dgm:pt>
    <dgm:pt modelId="{B2C2FAAA-80CB-4A63-BA6D-DFFB8A9EE210}">
      <dgm:prSet phldrT="[Text]"/>
      <dgm:spPr/>
      <dgm:t>
        <a:bodyPr/>
        <a:lstStyle/>
        <a:p>
          <a:r>
            <a:rPr lang="en-US" dirty="0"/>
            <a:t>Opportunities</a:t>
          </a:r>
        </a:p>
      </dgm:t>
    </dgm:pt>
    <dgm:pt modelId="{8F23EDD3-7D51-4840-916C-CA3CEF9F8559}" type="parTrans" cxnId="{DE8549DC-BBA4-4217-8B74-544A996186D3}">
      <dgm:prSet/>
      <dgm:spPr/>
      <dgm:t>
        <a:bodyPr/>
        <a:lstStyle/>
        <a:p>
          <a:endParaRPr lang="en-US"/>
        </a:p>
      </dgm:t>
    </dgm:pt>
    <dgm:pt modelId="{9B869D44-463C-4F83-B446-E54FEC118403}" type="sibTrans" cxnId="{DE8549DC-BBA4-4217-8B74-544A996186D3}">
      <dgm:prSet/>
      <dgm:spPr/>
      <dgm:t>
        <a:bodyPr/>
        <a:lstStyle/>
        <a:p>
          <a:endParaRPr lang="en-US"/>
        </a:p>
      </dgm:t>
    </dgm:pt>
    <dgm:pt modelId="{1512B25A-2165-480F-AFFA-3E4F4D6197DD}">
      <dgm:prSet phldrT="[Text]"/>
      <dgm:spPr/>
      <dgm:t>
        <a:bodyPr/>
        <a:lstStyle/>
        <a:p>
          <a:r>
            <a:rPr lang="en-US" dirty="0"/>
            <a:t>Alternatives</a:t>
          </a:r>
        </a:p>
      </dgm:t>
    </dgm:pt>
    <dgm:pt modelId="{2AD518A2-88FA-46EF-9A19-8E980A857B63}" type="parTrans" cxnId="{4B26BC97-1D06-456E-99AF-FBDDC48728AD}">
      <dgm:prSet/>
      <dgm:spPr/>
      <dgm:t>
        <a:bodyPr/>
        <a:lstStyle/>
        <a:p>
          <a:endParaRPr lang="en-US"/>
        </a:p>
      </dgm:t>
    </dgm:pt>
    <dgm:pt modelId="{707155EC-8854-47ED-9CB6-6F3B2F2905BC}" type="sibTrans" cxnId="{4B26BC97-1D06-456E-99AF-FBDDC48728AD}">
      <dgm:prSet/>
      <dgm:spPr/>
      <dgm:t>
        <a:bodyPr/>
        <a:lstStyle/>
        <a:p>
          <a:endParaRPr lang="en-US"/>
        </a:p>
      </dgm:t>
    </dgm:pt>
    <dgm:pt modelId="{71F67981-A445-4295-81C7-FE051DCAB3D9}">
      <dgm:prSet phldrT="[Text]"/>
      <dgm:spPr/>
      <dgm:t>
        <a:bodyPr/>
        <a:lstStyle/>
        <a:p>
          <a:r>
            <a:rPr lang="en-US" dirty="0"/>
            <a:t>Recommendations</a:t>
          </a:r>
        </a:p>
      </dgm:t>
    </dgm:pt>
    <dgm:pt modelId="{09CA489F-3DB8-44E2-8753-815453BE79FB}" type="parTrans" cxnId="{5CBE87AD-BA08-488B-837F-7A383328B6D8}">
      <dgm:prSet/>
      <dgm:spPr/>
      <dgm:t>
        <a:bodyPr/>
        <a:lstStyle/>
        <a:p>
          <a:endParaRPr lang="en-US"/>
        </a:p>
      </dgm:t>
    </dgm:pt>
    <dgm:pt modelId="{8ADC45C1-E2CB-49F2-A317-471780B980AA}" type="sibTrans" cxnId="{5CBE87AD-BA08-488B-837F-7A383328B6D8}">
      <dgm:prSet/>
      <dgm:spPr/>
      <dgm:t>
        <a:bodyPr/>
        <a:lstStyle/>
        <a:p>
          <a:endParaRPr lang="en-US"/>
        </a:p>
      </dgm:t>
    </dgm:pt>
    <dgm:pt modelId="{04FC7A06-013D-4614-B34F-4F75EE69FB3E}" type="pres">
      <dgm:prSet presAssocID="{D196C6F9-E92F-4C6E-BD2E-DAEFB9FDE604}" presName="Name0" presStyleCnt="0">
        <dgm:presLayoutVars>
          <dgm:chPref val="3"/>
          <dgm:dir/>
          <dgm:animLvl val="lvl"/>
          <dgm:resizeHandles/>
        </dgm:presLayoutVars>
      </dgm:prSet>
      <dgm:spPr/>
    </dgm:pt>
    <dgm:pt modelId="{487C3C12-62F4-4F6E-8B21-0B8D8E77C13B}" type="pres">
      <dgm:prSet presAssocID="{1ADD2DFE-F5C0-423E-8172-5014E6B3BA8B}" presName="horFlow" presStyleCnt="0"/>
      <dgm:spPr/>
    </dgm:pt>
    <dgm:pt modelId="{CFA95360-339E-4EC0-8789-AA634F2286A7}" type="pres">
      <dgm:prSet presAssocID="{1ADD2DFE-F5C0-423E-8172-5014E6B3BA8B}" presName="bigChev" presStyleLbl="node1" presStyleIdx="0" presStyleCnt="3"/>
      <dgm:spPr/>
    </dgm:pt>
    <dgm:pt modelId="{9FE90FC3-A92F-4001-86A4-C0BD4E03A02C}" type="pres">
      <dgm:prSet presAssocID="{DEF99FAB-29B7-4182-A2DC-BDE5D52374A3}" presName="parTrans" presStyleCnt="0"/>
      <dgm:spPr/>
    </dgm:pt>
    <dgm:pt modelId="{BE943362-C3C5-4139-AE1A-86A04BFD2886}" type="pres">
      <dgm:prSet presAssocID="{F45EB6F8-5577-48F8-8CF2-547A5F3986DB}" presName="node" presStyleLbl="alignAccFollowNode1" presStyleIdx="0" presStyleCnt="6">
        <dgm:presLayoutVars>
          <dgm:bulletEnabled val="1"/>
        </dgm:presLayoutVars>
      </dgm:prSet>
      <dgm:spPr/>
    </dgm:pt>
    <dgm:pt modelId="{D4D120B6-64CD-41B8-8387-F504178E80E3}" type="pres">
      <dgm:prSet presAssocID="{9DB7CF99-9280-43C4-999C-A2D95ACF89F1}" presName="sibTrans" presStyleCnt="0"/>
      <dgm:spPr/>
    </dgm:pt>
    <dgm:pt modelId="{2C2CE83E-7C1A-4721-A476-6A5252579C55}" type="pres">
      <dgm:prSet presAssocID="{E8217A06-6E65-4A4F-BC43-025356592EFD}" presName="node" presStyleLbl="alignAccFollowNode1" presStyleIdx="1" presStyleCnt="6">
        <dgm:presLayoutVars>
          <dgm:bulletEnabled val="1"/>
        </dgm:presLayoutVars>
      </dgm:prSet>
      <dgm:spPr/>
    </dgm:pt>
    <dgm:pt modelId="{5AAE2EF5-4E10-4D00-AA2F-C8CCDE020DAD}" type="pres">
      <dgm:prSet presAssocID="{1ADD2DFE-F5C0-423E-8172-5014E6B3BA8B}" presName="vSp" presStyleCnt="0"/>
      <dgm:spPr/>
    </dgm:pt>
    <dgm:pt modelId="{3DE1AAC8-3E7D-4B54-AD21-E84606FCDC62}" type="pres">
      <dgm:prSet presAssocID="{C49F3467-556D-412A-A7BB-8EF8F97F85CC}" presName="horFlow" presStyleCnt="0"/>
      <dgm:spPr/>
    </dgm:pt>
    <dgm:pt modelId="{CB61759E-1CA6-45E2-8F1E-34E5FF7F9A5B}" type="pres">
      <dgm:prSet presAssocID="{C49F3467-556D-412A-A7BB-8EF8F97F85CC}" presName="bigChev" presStyleLbl="node1" presStyleIdx="1" presStyleCnt="3"/>
      <dgm:spPr/>
    </dgm:pt>
    <dgm:pt modelId="{3054C16C-4A02-42F0-864A-5865F802044A}" type="pres">
      <dgm:prSet presAssocID="{20F39348-814F-423C-8272-591CBD9706A3}" presName="parTrans" presStyleCnt="0"/>
      <dgm:spPr/>
    </dgm:pt>
    <dgm:pt modelId="{21163D72-4FEA-47E3-B1FC-3363319545AB}" type="pres">
      <dgm:prSet presAssocID="{6D9E47CD-560C-4841-A22E-1D40E107FC29}" presName="node" presStyleLbl="alignAccFollowNode1" presStyleIdx="2" presStyleCnt="6">
        <dgm:presLayoutVars>
          <dgm:bulletEnabled val="1"/>
        </dgm:presLayoutVars>
      </dgm:prSet>
      <dgm:spPr/>
    </dgm:pt>
    <dgm:pt modelId="{112432A9-E50E-466B-89DE-DA413EC8F8A7}" type="pres">
      <dgm:prSet presAssocID="{457993F1-DF0B-429A-9842-2DAFF83BD9A8}" presName="sibTrans" presStyleCnt="0"/>
      <dgm:spPr/>
    </dgm:pt>
    <dgm:pt modelId="{5949DE0A-0CD7-4E80-A8E0-DA7CAFFCF8EF}" type="pres">
      <dgm:prSet presAssocID="{0373038C-A594-4C8C-98A2-7AAF9C524816}" presName="node" presStyleLbl="alignAccFollowNode1" presStyleIdx="3" presStyleCnt="6">
        <dgm:presLayoutVars>
          <dgm:bulletEnabled val="1"/>
        </dgm:presLayoutVars>
      </dgm:prSet>
      <dgm:spPr/>
    </dgm:pt>
    <dgm:pt modelId="{E9444BB8-52B0-495D-848A-BE66450FBE93}" type="pres">
      <dgm:prSet presAssocID="{C49F3467-556D-412A-A7BB-8EF8F97F85CC}" presName="vSp" presStyleCnt="0"/>
      <dgm:spPr/>
    </dgm:pt>
    <dgm:pt modelId="{03C6A360-EF89-4240-B24B-6134C6B8DFEC}" type="pres">
      <dgm:prSet presAssocID="{B2C2FAAA-80CB-4A63-BA6D-DFFB8A9EE210}" presName="horFlow" presStyleCnt="0"/>
      <dgm:spPr/>
    </dgm:pt>
    <dgm:pt modelId="{3B0FACF6-BE38-4CF1-9CA2-3D5403CEAD5A}" type="pres">
      <dgm:prSet presAssocID="{B2C2FAAA-80CB-4A63-BA6D-DFFB8A9EE210}" presName="bigChev" presStyleLbl="node1" presStyleIdx="2" presStyleCnt="3"/>
      <dgm:spPr/>
    </dgm:pt>
    <dgm:pt modelId="{18314F7B-6DA8-4E2F-9BEC-B7EDF740A60B}" type="pres">
      <dgm:prSet presAssocID="{2AD518A2-88FA-46EF-9A19-8E980A857B63}" presName="parTrans" presStyleCnt="0"/>
      <dgm:spPr/>
    </dgm:pt>
    <dgm:pt modelId="{889478FD-C5C2-4F9A-B8BE-FAA776C4A89E}" type="pres">
      <dgm:prSet presAssocID="{1512B25A-2165-480F-AFFA-3E4F4D6197DD}" presName="node" presStyleLbl="alignAccFollowNode1" presStyleIdx="4" presStyleCnt="6">
        <dgm:presLayoutVars>
          <dgm:bulletEnabled val="1"/>
        </dgm:presLayoutVars>
      </dgm:prSet>
      <dgm:spPr/>
    </dgm:pt>
    <dgm:pt modelId="{A6FCFB6C-5F1D-4811-ABC0-327D6B71874A}" type="pres">
      <dgm:prSet presAssocID="{707155EC-8854-47ED-9CB6-6F3B2F2905BC}" presName="sibTrans" presStyleCnt="0"/>
      <dgm:spPr/>
    </dgm:pt>
    <dgm:pt modelId="{6F3B1A97-2104-49DD-AB2C-D5D60503F0DF}" type="pres">
      <dgm:prSet presAssocID="{71F67981-A445-4295-81C7-FE051DCAB3D9}" presName="node" presStyleLbl="alignAccFollowNode1" presStyleIdx="5" presStyleCnt="6">
        <dgm:presLayoutVars>
          <dgm:bulletEnabled val="1"/>
        </dgm:presLayoutVars>
      </dgm:prSet>
      <dgm:spPr/>
    </dgm:pt>
  </dgm:ptLst>
  <dgm:cxnLst>
    <dgm:cxn modelId="{95B42B01-ADF4-4D1E-A37F-94EF86367179}" type="presOf" srcId="{F45EB6F8-5577-48F8-8CF2-547A5F3986DB}" destId="{BE943362-C3C5-4139-AE1A-86A04BFD2886}" srcOrd="0" destOrd="0" presId="urn:microsoft.com/office/officeart/2005/8/layout/lProcess3"/>
    <dgm:cxn modelId="{44F0161B-7D2D-472B-94B8-EE298780C278}" type="presOf" srcId="{1512B25A-2165-480F-AFFA-3E4F4D6197DD}" destId="{889478FD-C5C2-4F9A-B8BE-FAA776C4A89E}" srcOrd="0" destOrd="0" presId="urn:microsoft.com/office/officeart/2005/8/layout/lProcess3"/>
    <dgm:cxn modelId="{D0257F29-D292-44AD-B2CF-6DCE758B1D8B}" type="presOf" srcId="{C49F3467-556D-412A-A7BB-8EF8F97F85CC}" destId="{CB61759E-1CA6-45E2-8F1E-34E5FF7F9A5B}" srcOrd="0" destOrd="0" presId="urn:microsoft.com/office/officeart/2005/8/layout/lProcess3"/>
    <dgm:cxn modelId="{585E8530-38BF-47CC-8E9D-485BE20E1B55}" srcId="{1ADD2DFE-F5C0-423E-8172-5014E6B3BA8B}" destId="{F45EB6F8-5577-48F8-8CF2-547A5F3986DB}" srcOrd="0" destOrd="0" parTransId="{DEF99FAB-29B7-4182-A2DC-BDE5D52374A3}" sibTransId="{9DB7CF99-9280-43C4-999C-A2D95ACF89F1}"/>
    <dgm:cxn modelId="{BBDD9339-3555-4B1B-A762-5FD1F71BE699}" type="presOf" srcId="{D196C6F9-E92F-4C6E-BD2E-DAEFB9FDE604}" destId="{04FC7A06-013D-4614-B34F-4F75EE69FB3E}" srcOrd="0" destOrd="0" presId="urn:microsoft.com/office/officeart/2005/8/layout/lProcess3"/>
    <dgm:cxn modelId="{6CCA385F-45BB-4A5E-97E2-68D2F156F8B4}" type="presOf" srcId="{1ADD2DFE-F5C0-423E-8172-5014E6B3BA8B}" destId="{CFA95360-339E-4EC0-8789-AA634F2286A7}" srcOrd="0" destOrd="0" presId="urn:microsoft.com/office/officeart/2005/8/layout/lProcess3"/>
    <dgm:cxn modelId="{804EEA4B-3931-4B1E-9ED2-79FDC4AB8078}" srcId="{1ADD2DFE-F5C0-423E-8172-5014E6B3BA8B}" destId="{E8217A06-6E65-4A4F-BC43-025356592EFD}" srcOrd="1" destOrd="0" parTransId="{0F163341-06C3-4505-A9C4-BB809645242D}" sibTransId="{79FFF748-540A-4F73-941E-9178BFFBE31C}"/>
    <dgm:cxn modelId="{3FF9166F-6CCB-4269-9416-50639AF77C60}" srcId="{D196C6F9-E92F-4C6E-BD2E-DAEFB9FDE604}" destId="{C49F3467-556D-412A-A7BB-8EF8F97F85CC}" srcOrd="1" destOrd="0" parTransId="{F588E4C5-02F7-4F44-BAC3-CD2EF59E66C3}" sibTransId="{8D3939ED-847A-40F7-BF07-58A77F4E5C7F}"/>
    <dgm:cxn modelId="{F20F3451-4072-4016-A859-894242527319}" type="presOf" srcId="{B2C2FAAA-80CB-4A63-BA6D-DFFB8A9EE210}" destId="{3B0FACF6-BE38-4CF1-9CA2-3D5403CEAD5A}" srcOrd="0" destOrd="0" presId="urn:microsoft.com/office/officeart/2005/8/layout/lProcess3"/>
    <dgm:cxn modelId="{73CCD077-B288-496D-8A78-71FBCCC8A031}" srcId="{C49F3467-556D-412A-A7BB-8EF8F97F85CC}" destId="{6D9E47CD-560C-4841-A22E-1D40E107FC29}" srcOrd="0" destOrd="0" parTransId="{20F39348-814F-423C-8272-591CBD9706A3}" sibTransId="{457993F1-DF0B-429A-9842-2DAFF83BD9A8}"/>
    <dgm:cxn modelId="{E8F9C782-686C-4CE0-81CB-3008CC7719D1}" type="presOf" srcId="{71F67981-A445-4295-81C7-FE051DCAB3D9}" destId="{6F3B1A97-2104-49DD-AB2C-D5D60503F0DF}" srcOrd="0" destOrd="0" presId="urn:microsoft.com/office/officeart/2005/8/layout/lProcess3"/>
    <dgm:cxn modelId="{213C7A85-5266-43CE-B7F5-9D622C84C2E6}" srcId="{C49F3467-556D-412A-A7BB-8EF8F97F85CC}" destId="{0373038C-A594-4C8C-98A2-7AAF9C524816}" srcOrd="1" destOrd="0" parTransId="{21627FFC-C126-41A8-B9B9-8DE90A7668F4}" sibTransId="{7D33CDC2-48CD-4194-89AE-D4E09FC79530}"/>
    <dgm:cxn modelId="{4B26BC97-1D06-456E-99AF-FBDDC48728AD}" srcId="{B2C2FAAA-80CB-4A63-BA6D-DFFB8A9EE210}" destId="{1512B25A-2165-480F-AFFA-3E4F4D6197DD}" srcOrd="0" destOrd="0" parTransId="{2AD518A2-88FA-46EF-9A19-8E980A857B63}" sibTransId="{707155EC-8854-47ED-9CB6-6F3B2F2905BC}"/>
    <dgm:cxn modelId="{968F8C9B-F819-4A4D-ADBF-4EFF3BE1F0DF}" type="presOf" srcId="{E8217A06-6E65-4A4F-BC43-025356592EFD}" destId="{2C2CE83E-7C1A-4721-A476-6A5252579C55}" srcOrd="0" destOrd="0" presId="urn:microsoft.com/office/officeart/2005/8/layout/lProcess3"/>
    <dgm:cxn modelId="{5CBE87AD-BA08-488B-837F-7A383328B6D8}" srcId="{B2C2FAAA-80CB-4A63-BA6D-DFFB8A9EE210}" destId="{71F67981-A445-4295-81C7-FE051DCAB3D9}" srcOrd="1" destOrd="0" parTransId="{09CA489F-3DB8-44E2-8753-815453BE79FB}" sibTransId="{8ADC45C1-E2CB-49F2-A317-471780B980AA}"/>
    <dgm:cxn modelId="{DDA01CB0-526A-4DDA-8CD9-CB85D6A74A09}" type="presOf" srcId="{6D9E47CD-560C-4841-A22E-1D40E107FC29}" destId="{21163D72-4FEA-47E3-B1FC-3363319545AB}" srcOrd="0" destOrd="0" presId="urn:microsoft.com/office/officeart/2005/8/layout/lProcess3"/>
    <dgm:cxn modelId="{DE8549DC-BBA4-4217-8B74-544A996186D3}" srcId="{D196C6F9-E92F-4C6E-BD2E-DAEFB9FDE604}" destId="{B2C2FAAA-80CB-4A63-BA6D-DFFB8A9EE210}" srcOrd="2" destOrd="0" parTransId="{8F23EDD3-7D51-4840-916C-CA3CEF9F8559}" sibTransId="{9B869D44-463C-4F83-B446-E54FEC118403}"/>
    <dgm:cxn modelId="{1AE568E4-41EA-4B67-801C-6D6B4B682F9A}" srcId="{D196C6F9-E92F-4C6E-BD2E-DAEFB9FDE604}" destId="{1ADD2DFE-F5C0-423E-8172-5014E6B3BA8B}" srcOrd="0" destOrd="0" parTransId="{881F8735-9CF7-4627-BBD6-03C331335086}" sibTransId="{67989999-A804-489D-9180-A011444BA4EB}"/>
    <dgm:cxn modelId="{5DEF41EE-317B-4CC2-95FA-A523279B2D25}" type="presOf" srcId="{0373038C-A594-4C8C-98A2-7AAF9C524816}" destId="{5949DE0A-0CD7-4E80-A8E0-DA7CAFFCF8EF}" srcOrd="0" destOrd="0" presId="urn:microsoft.com/office/officeart/2005/8/layout/lProcess3"/>
    <dgm:cxn modelId="{12D02AAD-9A6B-4674-B56D-36FE7006B3D1}" type="presParOf" srcId="{04FC7A06-013D-4614-B34F-4F75EE69FB3E}" destId="{487C3C12-62F4-4F6E-8B21-0B8D8E77C13B}" srcOrd="0" destOrd="0" presId="urn:microsoft.com/office/officeart/2005/8/layout/lProcess3"/>
    <dgm:cxn modelId="{A4E1A418-4EA9-4B0D-8692-B739FABEBDB3}" type="presParOf" srcId="{487C3C12-62F4-4F6E-8B21-0B8D8E77C13B}" destId="{CFA95360-339E-4EC0-8789-AA634F2286A7}" srcOrd="0" destOrd="0" presId="urn:microsoft.com/office/officeart/2005/8/layout/lProcess3"/>
    <dgm:cxn modelId="{29D22E3E-936A-4711-88D0-5CBFB968CC0B}" type="presParOf" srcId="{487C3C12-62F4-4F6E-8B21-0B8D8E77C13B}" destId="{9FE90FC3-A92F-4001-86A4-C0BD4E03A02C}" srcOrd="1" destOrd="0" presId="urn:microsoft.com/office/officeart/2005/8/layout/lProcess3"/>
    <dgm:cxn modelId="{07060B52-D17C-488E-8B4E-5B8523BE1D3E}" type="presParOf" srcId="{487C3C12-62F4-4F6E-8B21-0B8D8E77C13B}" destId="{BE943362-C3C5-4139-AE1A-86A04BFD2886}" srcOrd="2" destOrd="0" presId="urn:microsoft.com/office/officeart/2005/8/layout/lProcess3"/>
    <dgm:cxn modelId="{7A9610AE-3520-49D6-9B9A-C2689F87194B}" type="presParOf" srcId="{487C3C12-62F4-4F6E-8B21-0B8D8E77C13B}" destId="{D4D120B6-64CD-41B8-8387-F504178E80E3}" srcOrd="3" destOrd="0" presId="urn:microsoft.com/office/officeart/2005/8/layout/lProcess3"/>
    <dgm:cxn modelId="{F7420FD7-F81B-4357-8A0D-EDA5D314AD72}" type="presParOf" srcId="{487C3C12-62F4-4F6E-8B21-0B8D8E77C13B}" destId="{2C2CE83E-7C1A-4721-A476-6A5252579C55}" srcOrd="4" destOrd="0" presId="urn:microsoft.com/office/officeart/2005/8/layout/lProcess3"/>
    <dgm:cxn modelId="{7B768E8E-A013-444C-84E0-BAE161FDAB7A}" type="presParOf" srcId="{04FC7A06-013D-4614-B34F-4F75EE69FB3E}" destId="{5AAE2EF5-4E10-4D00-AA2F-C8CCDE020DAD}" srcOrd="1" destOrd="0" presId="urn:microsoft.com/office/officeart/2005/8/layout/lProcess3"/>
    <dgm:cxn modelId="{A717DA61-046D-4FF4-A75E-70698E09F5E5}" type="presParOf" srcId="{04FC7A06-013D-4614-B34F-4F75EE69FB3E}" destId="{3DE1AAC8-3E7D-4B54-AD21-E84606FCDC62}" srcOrd="2" destOrd="0" presId="urn:microsoft.com/office/officeart/2005/8/layout/lProcess3"/>
    <dgm:cxn modelId="{77892E88-79FA-4B09-99B0-1ACEEA3B6E2E}" type="presParOf" srcId="{3DE1AAC8-3E7D-4B54-AD21-E84606FCDC62}" destId="{CB61759E-1CA6-45E2-8F1E-34E5FF7F9A5B}" srcOrd="0" destOrd="0" presId="urn:microsoft.com/office/officeart/2005/8/layout/lProcess3"/>
    <dgm:cxn modelId="{E0CADFFE-30E5-4E10-9EC9-A60C1887BC90}" type="presParOf" srcId="{3DE1AAC8-3E7D-4B54-AD21-E84606FCDC62}" destId="{3054C16C-4A02-42F0-864A-5865F802044A}" srcOrd="1" destOrd="0" presId="urn:microsoft.com/office/officeart/2005/8/layout/lProcess3"/>
    <dgm:cxn modelId="{E2BBA41D-947D-4E69-94E0-238A0D92010D}" type="presParOf" srcId="{3DE1AAC8-3E7D-4B54-AD21-E84606FCDC62}" destId="{21163D72-4FEA-47E3-B1FC-3363319545AB}" srcOrd="2" destOrd="0" presId="urn:microsoft.com/office/officeart/2005/8/layout/lProcess3"/>
    <dgm:cxn modelId="{1C48DE66-F8C9-4D6B-B4D5-35522CE0A4D1}" type="presParOf" srcId="{3DE1AAC8-3E7D-4B54-AD21-E84606FCDC62}" destId="{112432A9-E50E-466B-89DE-DA413EC8F8A7}" srcOrd="3" destOrd="0" presId="urn:microsoft.com/office/officeart/2005/8/layout/lProcess3"/>
    <dgm:cxn modelId="{EB11281E-CCF4-471D-9C0C-DB0C55DAA5B2}" type="presParOf" srcId="{3DE1AAC8-3E7D-4B54-AD21-E84606FCDC62}" destId="{5949DE0A-0CD7-4E80-A8E0-DA7CAFFCF8EF}" srcOrd="4" destOrd="0" presId="urn:microsoft.com/office/officeart/2005/8/layout/lProcess3"/>
    <dgm:cxn modelId="{F80417A6-499C-4C50-B24D-DECAAE6D6E9A}" type="presParOf" srcId="{04FC7A06-013D-4614-B34F-4F75EE69FB3E}" destId="{E9444BB8-52B0-495D-848A-BE66450FBE93}" srcOrd="3" destOrd="0" presId="urn:microsoft.com/office/officeart/2005/8/layout/lProcess3"/>
    <dgm:cxn modelId="{9C86C99C-5355-46BC-96B0-647442324364}" type="presParOf" srcId="{04FC7A06-013D-4614-B34F-4F75EE69FB3E}" destId="{03C6A360-EF89-4240-B24B-6134C6B8DFEC}" srcOrd="4" destOrd="0" presId="urn:microsoft.com/office/officeart/2005/8/layout/lProcess3"/>
    <dgm:cxn modelId="{8B934A6A-A3BB-438F-B87C-DAD506D6A4FF}" type="presParOf" srcId="{03C6A360-EF89-4240-B24B-6134C6B8DFEC}" destId="{3B0FACF6-BE38-4CF1-9CA2-3D5403CEAD5A}" srcOrd="0" destOrd="0" presId="urn:microsoft.com/office/officeart/2005/8/layout/lProcess3"/>
    <dgm:cxn modelId="{E3B1C431-5DBD-4BC5-996B-DF9EF97509EC}" type="presParOf" srcId="{03C6A360-EF89-4240-B24B-6134C6B8DFEC}" destId="{18314F7B-6DA8-4E2F-9BEC-B7EDF740A60B}" srcOrd="1" destOrd="0" presId="urn:microsoft.com/office/officeart/2005/8/layout/lProcess3"/>
    <dgm:cxn modelId="{5514E997-567E-40DC-9BBA-09E940267A6D}" type="presParOf" srcId="{03C6A360-EF89-4240-B24B-6134C6B8DFEC}" destId="{889478FD-C5C2-4F9A-B8BE-FAA776C4A89E}" srcOrd="2" destOrd="0" presId="urn:microsoft.com/office/officeart/2005/8/layout/lProcess3"/>
    <dgm:cxn modelId="{001843C8-1B66-4BFE-9E40-4F6313151FBE}" type="presParOf" srcId="{03C6A360-EF89-4240-B24B-6134C6B8DFEC}" destId="{A6FCFB6C-5F1D-4811-ABC0-327D6B71874A}" srcOrd="3" destOrd="0" presId="urn:microsoft.com/office/officeart/2005/8/layout/lProcess3"/>
    <dgm:cxn modelId="{CEC71603-8B51-40EE-880C-2FD8E7FE4272}" type="presParOf" srcId="{03C6A360-EF89-4240-B24B-6134C6B8DFEC}" destId="{6F3B1A97-2104-49DD-AB2C-D5D60503F0DF}"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742AC-1C57-4093-B5FD-0CC0247E3CA0}">
      <dsp:nvSpPr>
        <dsp:cNvPr id="0" name=""/>
        <dsp:cNvSpPr/>
      </dsp:nvSpPr>
      <dsp:spPr>
        <a:xfrm>
          <a:off x="1872826" y="220133"/>
          <a:ext cx="4368800" cy="151722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8AE12-2958-4EA9-9A48-CDD68BAEB5FD}">
      <dsp:nvSpPr>
        <dsp:cNvPr id="0" name=""/>
        <dsp:cNvSpPr/>
      </dsp:nvSpPr>
      <dsp:spPr>
        <a:xfrm>
          <a:off x="3640666" y="3935306"/>
          <a:ext cx="846666" cy="541866"/>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FD677-2ED0-4E13-BA0E-42F56DC09579}">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Recommendations</a:t>
          </a:r>
        </a:p>
      </dsp:txBody>
      <dsp:txXfrm>
        <a:off x="2031999" y="4368800"/>
        <a:ext cx="4064000" cy="1016000"/>
      </dsp:txXfrm>
    </dsp:sp>
    <dsp:sp modelId="{E0443120-CBF2-4CAD-B09E-26C28385E4C1}">
      <dsp:nvSpPr>
        <dsp:cNvPr id="0" name=""/>
        <dsp:cNvSpPr/>
      </dsp:nvSpPr>
      <dsp:spPr>
        <a:xfrm>
          <a:off x="3305390" y="2327984"/>
          <a:ext cx="1524000" cy="1524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Proviso Issues</a:t>
          </a:r>
        </a:p>
      </dsp:txBody>
      <dsp:txXfrm>
        <a:off x="3528575" y="2551169"/>
        <a:ext cx="1077630" cy="1077630"/>
      </dsp:txXfrm>
    </dsp:sp>
    <dsp:sp modelId="{265CF09E-1F75-4B53-BA97-212C984B6C4C}">
      <dsp:nvSpPr>
        <dsp:cNvPr id="0" name=""/>
        <dsp:cNvSpPr/>
      </dsp:nvSpPr>
      <dsp:spPr>
        <a:xfrm>
          <a:off x="2370666" y="711200"/>
          <a:ext cx="1524000" cy="1524000"/>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Funding Programs</a:t>
          </a:r>
        </a:p>
      </dsp:txBody>
      <dsp:txXfrm>
        <a:off x="2593851" y="934385"/>
        <a:ext cx="1077630" cy="1077630"/>
      </dsp:txXfrm>
    </dsp:sp>
    <dsp:sp modelId="{791BA441-9BE1-4A9B-B6EB-8C31C47D5AE3}">
      <dsp:nvSpPr>
        <dsp:cNvPr id="0" name=""/>
        <dsp:cNvSpPr/>
      </dsp:nvSpPr>
      <dsp:spPr>
        <a:xfrm>
          <a:off x="3928533" y="342730"/>
          <a:ext cx="1524000" cy="152400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Service Types</a:t>
          </a:r>
        </a:p>
      </dsp:txBody>
      <dsp:txXfrm>
        <a:off x="4151718" y="565915"/>
        <a:ext cx="1077630" cy="1077630"/>
      </dsp:txXfrm>
    </dsp:sp>
    <dsp:sp modelId="{31EFBE73-7B5C-4F38-A0C6-07528767EA49}">
      <dsp:nvSpPr>
        <dsp:cNvPr id="0" name=""/>
        <dsp:cNvSpPr/>
      </dsp:nvSpPr>
      <dsp:spPr>
        <a:xfrm>
          <a:off x="1681953" y="297788"/>
          <a:ext cx="4741333" cy="3793066"/>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95360-339E-4EC0-8789-AA634F2286A7}">
      <dsp:nvSpPr>
        <dsp:cNvPr id="0" name=""/>
        <dsp:cNvSpPr/>
      </dsp:nvSpPr>
      <dsp:spPr>
        <a:xfrm>
          <a:off x="1176" y="729476"/>
          <a:ext cx="1817995" cy="7271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Assess</a:t>
          </a:r>
        </a:p>
      </dsp:txBody>
      <dsp:txXfrm>
        <a:off x="364775" y="729476"/>
        <a:ext cx="1090797" cy="727198"/>
      </dsp:txXfrm>
    </dsp:sp>
    <dsp:sp modelId="{BE943362-C3C5-4139-AE1A-86A04BFD2886}">
      <dsp:nvSpPr>
        <dsp:cNvPr id="0" name=""/>
        <dsp:cNvSpPr/>
      </dsp:nvSpPr>
      <dsp:spPr>
        <a:xfrm>
          <a:off x="1582832" y="791288"/>
          <a:ext cx="1508936" cy="60357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kern="1200" dirty="0"/>
            <a:t>Issues</a:t>
          </a:r>
        </a:p>
      </dsp:txBody>
      <dsp:txXfrm>
        <a:off x="1884619" y="791288"/>
        <a:ext cx="905362" cy="603574"/>
      </dsp:txXfrm>
    </dsp:sp>
    <dsp:sp modelId="{2C2CE83E-7C1A-4721-A476-6A5252579C55}">
      <dsp:nvSpPr>
        <dsp:cNvPr id="0" name=""/>
        <dsp:cNvSpPr/>
      </dsp:nvSpPr>
      <dsp:spPr>
        <a:xfrm>
          <a:off x="2880518" y="791288"/>
          <a:ext cx="1508936" cy="60357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kern="1200" dirty="0"/>
            <a:t>Environment</a:t>
          </a:r>
        </a:p>
      </dsp:txBody>
      <dsp:txXfrm>
        <a:off x="3182305" y="791288"/>
        <a:ext cx="905362" cy="603574"/>
      </dsp:txXfrm>
    </dsp:sp>
    <dsp:sp modelId="{CB61759E-1CA6-45E2-8F1E-34E5FF7F9A5B}">
      <dsp:nvSpPr>
        <dsp:cNvPr id="0" name=""/>
        <dsp:cNvSpPr/>
      </dsp:nvSpPr>
      <dsp:spPr>
        <a:xfrm>
          <a:off x="1176" y="1558482"/>
          <a:ext cx="1817995" cy="7271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Research</a:t>
          </a:r>
        </a:p>
      </dsp:txBody>
      <dsp:txXfrm>
        <a:off x="364775" y="1558482"/>
        <a:ext cx="1090797" cy="727198"/>
      </dsp:txXfrm>
    </dsp:sp>
    <dsp:sp modelId="{21163D72-4FEA-47E3-B1FC-3363319545AB}">
      <dsp:nvSpPr>
        <dsp:cNvPr id="0" name=""/>
        <dsp:cNvSpPr/>
      </dsp:nvSpPr>
      <dsp:spPr>
        <a:xfrm>
          <a:off x="1582832" y="1620294"/>
          <a:ext cx="1508936" cy="60357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kern="1200" dirty="0"/>
            <a:t>Best Practices</a:t>
          </a:r>
        </a:p>
      </dsp:txBody>
      <dsp:txXfrm>
        <a:off x="1884619" y="1620294"/>
        <a:ext cx="905362" cy="603574"/>
      </dsp:txXfrm>
    </dsp:sp>
    <dsp:sp modelId="{5949DE0A-0CD7-4E80-A8E0-DA7CAFFCF8EF}">
      <dsp:nvSpPr>
        <dsp:cNvPr id="0" name=""/>
        <dsp:cNvSpPr/>
      </dsp:nvSpPr>
      <dsp:spPr>
        <a:xfrm>
          <a:off x="2880518" y="1620294"/>
          <a:ext cx="1508936" cy="60357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kern="1200" dirty="0"/>
            <a:t>Innovative Examples</a:t>
          </a:r>
        </a:p>
      </dsp:txBody>
      <dsp:txXfrm>
        <a:off x="3182305" y="1620294"/>
        <a:ext cx="905362" cy="603574"/>
      </dsp:txXfrm>
    </dsp:sp>
    <dsp:sp modelId="{3B0FACF6-BE38-4CF1-9CA2-3D5403CEAD5A}">
      <dsp:nvSpPr>
        <dsp:cNvPr id="0" name=""/>
        <dsp:cNvSpPr/>
      </dsp:nvSpPr>
      <dsp:spPr>
        <a:xfrm>
          <a:off x="1176" y="2387488"/>
          <a:ext cx="1817995" cy="72719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Opportunities</a:t>
          </a:r>
        </a:p>
      </dsp:txBody>
      <dsp:txXfrm>
        <a:off x="364775" y="2387488"/>
        <a:ext cx="1090797" cy="727198"/>
      </dsp:txXfrm>
    </dsp:sp>
    <dsp:sp modelId="{889478FD-C5C2-4F9A-B8BE-FAA776C4A89E}">
      <dsp:nvSpPr>
        <dsp:cNvPr id="0" name=""/>
        <dsp:cNvSpPr/>
      </dsp:nvSpPr>
      <dsp:spPr>
        <a:xfrm>
          <a:off x="1582832" y="2449300"/>
          <a:ext cx="1508936" cy="60357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kern="1200" dirty="0"/>
            <a:t>Alternatives</a:t>
          </a:r>
        </a:p>
      </dsp:txBody>
      <dsp:txXfrm>
        <a:off x="1884619" y="2449300"/>
        <a:ext cx="905362" cy="603574"/>
      </dsp:txXfrm>
    </dsp:sp>
    <dsp:sp modelId="{6F3B1A97-2104-49DD-AB2C-D5D60503F0DF}">
      <dsp:nvSpPr>
        <dsp:cNvPr id="0" name=""/>
        <dsp:cNvSpPr/>
      </dsp:nvSpPr>
      <dsp:spPr>
        <a:xfrm>
          <a:off x="2880518" y="2449300"/>
          <a:ext cx="1508936" cy="60357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kern="1200" dirty="0"/>
            <a:t>Recommendations</a:t>
          </a:r>
        </a:p>
      </dsp:txBody>
      <dsp:txXfrm>
        <a:off x="3182305" y="2449300"/>
        <a:ext cx="905362" cy="60357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B493BD-09EF-42F2-BC8B-F4AEDD68BFCF}" type="datetimeFigureOut">
              <a:rPr lang="en-US" smtClean="0"/>
              <a:t>11/27/2017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B20C8F-E2CD-4754-B39F-6BCEAF05761F}" type="slidenum">
              <a:rPr lang="en-US" smtClean="0"/>
              <a:t>‹#›</a:t>
            </a:fld>
            <a:endParaRPr lang="en-US" dirty="0"/>
          </a:p>
        </p:txBody>
      </p:sp>
    </p:spTree>
    <p:extLst>
      <p:ext uri="{BB962C8B-B14F-4D97-AF65-F5344CB8AC3E}">
        <p14:creationId xmlns:p14="http://schemas.microsoft.com/office/powerpoint/2010/main" val="34864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5972"/>
            <a:ext cx="12192000" cy="758952"/>
          </a:xfrm>
          <a:prstGeom prst="rect">
            <a:avLst/>
          </a:prstGeom>
        </p:spPr>
      </p:pic>
      <p:pic>
        <p:nvPicPr>
          <p:cNvPr id="2" name="Picture 1" descr="CUTR_ppt_bkgd-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9" y="1"/>
            <a:ext cx="12223040" cy="3755992"/>
          </a:xfrm>
          <a:prstGeom prst="rect">
            <a:avLst/>
          </a:prstGeom>
        </p:spPr>
      </p:pic>
      <p:sp>
        <p:nvSpPr>
          <p:cNvPr id="24" name="TextBox 23"/>
          <p:cNvSpPr txBox="1"/>
          <p:nvPr/>
        </p:nvSpPr>
        <p:spPr>
          <a:xfrm>
            <a:off x="-4789" y="6361561"/>
            <a:ext cx="12192000" cy="307777"/>
          </a:xfrm>
          <a:prstGeom prst="rect">
            <a:avLst/>
          </a:prstGeom>
          <a:noFill/>
        </p:spPr>
        <p:txBody>
          <a:bodyPr wrap="square" rtlCol="0">
            <a:spAutoFit/>
          </a:bodyPr>
          <a:lstStyle/>
          <a:p>
            <a:pPr algn="ctr"/>
            <a:r>
              <a:rPr lang="en-US" sz="1400" dirty="0">
                <a:solidFill>
                  <a:srgbClr val="C4BD97"/>
                </a:solidFill>
              </a:rPr>
              <a:t>Center for Urban Transportation Research | University of South Florida</a:t>
            </a:r>
          </a:p>
        </p:txBody>
      </p:sp>
      <p:pic>
        <p:nvPicPr>
          <p:cNvPr id="4" name="Picture 3" descr="CUTR_mark-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840" y="1062442"/>
            <a:ext cx="4846480" cy="2303059"/>
          </a:xfrm>
          <a:prstGeom prst="rect">
            <a:avLst/>
          </a:prstGeom>
        </p:spPr>
      </p:pic>
    </p:spTree>
    <p:extLst>
      <p:ext uri="{BB962C8B-B14F-4D97-AF65-F5344CB8AC3E}">
        <p14:creationId xmlns:p14="http://schemas.microsoft.com/office/powerpoint/2010/main" val="358288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10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6FD6BF-F4A3-4548-AEF2-AFBCBF0D7680}"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D0A849-CA5B-4CC9-8448-B817D6F72138}" type="slidenum">
              <a:rPr lang="en-US" smtClean="0"/>
              <a:t>‹#›</a:t>
            </a:fld>
            <a:endParaRPr lang="en-US" dirty="0"/>
          </a:p>
        </p:txBody>
      </p:sp>
    </p:spTree>
    <p:extLst>
      <p:ext uri="{BB962C8B-B14F-4D97-AF65-F5344CB8AC3E}">
        <p14:creationId xmlns:p14="http://schemas.microsoft.com/office/powerpoint/2010/main" val="234570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pPr>
              <a:defRPr/>
            </a:pPr>
            <a:endParaRPr lang="en-US"/>
          </a:p>
        </p:txBody>
      </p:sp>
      <p:pic>
        <p:nvPicPr>
          <p:cNvPr id="10" name="Picture 9"/>
          <p:cNvPicPr>
            <a:picLocks noChangeAspect="1"/>
          </p:cNvPicPr>
          <p:nvPr userDrawn="1"/>
        </p:nvPicPr>
        <p:blipFill>
          <a:blip r:embed="rId2"/>
          <a:stretch>
            <a:fillRect/>
          </a:stretch>
        </p:blipFill>
        <p:spPr>
          <a:xfrm>
            <a:off x="11014287" y="6291062"/>
            <a:ext cx="1084274" cy="498650"/>
          </a:xfrm>
          <a:prstGeom prst="rect">
            <a:avLst/>
          </a:prstGeom>
        </p:spPr>
      </p:pic>
    </p:spTree>
    <p:extLst>
      <p:ext uri="{BB962C8B-B14F-4D97-AF65-F5344CB8AC3E}">
        <p14:creationId xmlns:p14="http://schemas.microsoft.com/office/powerpoint/2010/main" val="404582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04EE9B8D-1410-43B2-9065-51F4A6E0A5E6}" type="datetime1">
              <a:rPr lang="en-US" smtClean="0"/>
              <a:t>11/27/2017</a:t>
            </a:fld>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dirty="0"/>
          </a:p>
        </p:txBody>
      </p:sp>
    </p:spTree>
    <p:extLst>
      <p:ext uri="{BB962C8B-B14F-4D97-AF65-F5344CB8AC3E}">
        <p14:creationId xmlns:p14="http://schemas.microsoft.com/office/powerpoint/2010/main" val="111799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4D94136C-8742-45B2-AF27-D93DF72833A9}" type="datetimeFigureOut">
              <a:rPr lang="en-US" smtClean="0"/>
              <a:t>11/27/2017</a:t>
            </a:fld>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10" name="Rectangle 9"/>
          <p:cNvSpPr/>
          <p:nvPr userDrawn="1"/>
        </p:nvSpPr>
        <p:spPr>
          <a:xfrm>
            <a:off x="0" y="0"/>
            <a:ext cx="12192000" cy="1148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220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126163"/>
            <a:ext cx="12192000" cy="758952"/>
          </a:xfrm>
          <a:prstGeom prst="rect">
            <a:avLst/>
          </a:prstGeom>
        </p:spPr>
      </p:pic>
      <p:sp>
        <p:nvSpPr>
          <p:cNvPr id="2" name="Title Placeholder 1"/>
          <p:cNvSpPr>
            <a:spLocks noGrp="1"/>
          </p:cNvSpPr>
          <p:nvPr>
            <p:ph type="title"/>
          </p:nvPr>
        </p:nvSpPr>
        <p:spPr>
          <a:xfrm>
            <a:off x="609600" y="2667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462012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8" r:id="rId3"/>
    <p:sldLayoutId id="2147483669" r:id="rId4"/>
    <p:sldLayoutId id="2147483670" r:id="rId5"/>
    <p:sldLayoutId id="2147483671" r:id="rId6"/>
  </p:sldLayoutIdLst>
  <p:txStyles>
    <p:titleStyle>
      <a:lvl1pPr algn="l" defTabSz="457200" rtl="0" eaLnBrk="1" latinLnBrk="0" hangingPunct="1">
        <a:spcBef>
          <a:spcPct val="0"/>
        </a:spcBef>
        <a:buNone/>
        <a:defRPr sz="3000" b="1" i="0" kern="120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7096" y="274638"/>
            <a:ext cx="10435304"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7097" y="1600201"/>
            <a:ext cx="1043530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txBox="1">
            <a:spLocks/>
          </p:cNvSpPr>
          <p:nvPr/>
        </p:nvSpPr>
        <p:spPr>
          <a:xfrm>
            <a:off x="11012129" y="6465946"/>
            <a:ext cx="107062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smtClean="0">
                <a:solidFill>
                  <a:schemeClr val="tx1"/>
                </a:solidFill>
              </a:rPr>
              <a:pPr/>
              <a:t>‹#›</a:t>
            </a:fld>
            <a:endParaRPr lang="en-US" sz="10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11936" cy="6858000"/>
          </a:xfrm>
          <a:prstGeom prst="rect">
            <a:avLst/>
          </a:prstGeom>
        </p:spPr>
      </p:pic>
    </p:spTree>
    <p:extLst>
      <p:ext uri="{BB962C8B-B14F-4D97-AF65-F5344CB8AC3E}">
        <p14:creationId xmlns:p14="http://schemas.microsoft.com/office/powerpoint/2010/main" val="56889534"/>
      </p:ext>
    </p:extLst>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newsroom.uber.com/creating-more-options-for-senior-mobility/" TargetMode="External"/><Relationship Id="rId7" Type="http://schemas.openxmlformats.org/officeDocument/2006/relationships/image" Target="../media/image27.jpg"/><Relationship Id="rId2" Type="http://schemas.openxmlformats.org/officeDocument/2006/relationships/hyperlink" Target="http://mashable.com/2015/07/14/uber-assist" TargetMode="Externa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mcknightsseniorliving.com/news/lyft-greatcall-test-senior-transportation-program/article/5194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jaygoodwill@cutr.usf.edu" TargetMode="External"/><Relationship Id="rId2" Type="http://schemas.openxmlformats.org/officeDocument/2006/relationships/hyperlink" Target="mailto:gregg@cutr.usf.edu" TargetMode="External"/><Relationship Id="rId1" Type="http://schemas.openxmlformats.org/officeDocument/2006/relationships/slideLayout" Target="../slideLayouts/slideLayout1.xml"/><Relationship Id="rId4" Type="http://schemas.openxmlformats.org/officeDocument/2006/relationships/hyperlink" Target="mailto:jaslin@cutr.usf.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950029" y="3793068"/>
            <a:ext cx="8302172" cy="2019299"/>
          </a:xfrm>
        </p:spPr>
        <p:txBody>
          <a:bodyPr vert="horz">
            <a:normAutofit fontScale="70000" lnSpcReduction="20000"/>
          </a:bodyPr>
          <a:lstStyle/>
          <a:p>
            <a:pPr algn="r">
              <a:buNone/>
            </a:pPr>
            <a:r>
              <a:rPr lang="en-US" sz="2800" b="1" dirty="0"/>
              <a:t>Analysis of Transportation Services for Individuals with Intellectual and Developmental Disabilities</a:t>
            </a:r>
          </a:p>
          <a:p>
            <a:pPr algn="r">
              <a:buNone/>
            </a:pPr>
            <a:r>
              <a:rPr lang="en-US" sz="4100" dirty="0"/>
              <a:t> </a:t>
            </a:r>
            <a:r>
              <a:rPr lang="en-US" sz="2600" dirty="0">
                <a:cs typeface="Helvetica Neue"/>
              </a:rPr>
              <a:t>Rob Gregg</a:t>
            </a:r>
          </a:p>
          <a:p>
            <a:pPr algn="r">
              <a:buNone/>
            </a:pPr>
            <a:r>
              <a:rPr lang="en-US" sz="2600" dirty="0">
                <a:cs typeface="Helvetica Neue"/>
              </a:rPr>
              <a:t>Jay Goodwill</a:t>
            </a:r>
          </a:p>
          <a:p>
            <a:pPr algn="r">
              <a:buNone/>
            </a:pPr>
            <a:r>
              <a:rPr lang="en-US" sz="2600" dirty="0">
                <a:cs typeface="Helvetica Neue"/>
              </a:rPr>
              <a:t>Ann Joslin</a:t>
            </a:r>
          </a:p>
          <a:p>
            <a:pPr algn="r">
              <a:buNone/>
            </a:pPr>
            <a:endParaRPr lang="en-US" sz="1600" dirty="0">
              <a:cs typeface="Helvetica Neue"/>
            </a:endParaRPr>
          </a:p>
          <a:p>
            <a:pPr algn="r">
              <a:buNone/>
            </a:pPr>
            <a:r>
              <a:rPr lang="en-US" sz="1600" dirty="0">
                <a:cs typeface="Helvetica Neue"/>
              </a:rPr>
              <a:t>November 28, 2017</a:t>
            </a:r>
            <a:r>
              <a:rPr lang="en-US" sz="1600" b="1" dirty="0">
                <a:cs typeface="Helvetica Neue"/>
              </a:rPr>
              <a:t>  </a:t>
            </a:r>
            <a:r>
              <a:rPr lang="en-US" sz="1050" b="1" dirty="0">
                <a:solidFill>
                  <a:srgbClr val="0F6528"/>
                </a:solidFill>
                <a:latin typeface="Wingdings" charset="2"/>
                <a:cs typeface="Wingdings" charset="2"/>
              </a:rPr>
              <a:t>l</a:t>
            </a:r>
            <a:r>
              <a:rPr lang="en-US" sz="1600" b="1" dirty="0">
                <a:cs typeface="Helvetica Neue"/>
              </a:rPr>
              <a:t>  Tallahassee, Florida</a:t>
            </a:r>
          </a:p>
          <a:p>
            <a:pPr algn="r">
              <a:buNone/>
            </a:pPr>
            <a:endParaRPr lang="en-US" sz="1600" dirty="0">
              <a:cs typeface="Helvetica Neue"/>
            </a:endParaRPr>
          </a:p>
          <a:p>
            <a:pPr algn="r">
              <a:buNone/>
            </a:pPr>
            <a:endParaRPr lang="en-US" sz="2200" dirty="0">
              <a:cs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Regional Fare Systems</a:t>
            </a: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701" r="1701"/>
          <a:stretch>
            <a:fillRect/>
          </a:stretch>
        </p:blipFill>
        <p:spPr/>
      </p:pic>
      <p:sp>
        <p:nvSpPr>
          <p:cNvPr id="4" name="Text Placeholder 3"/>
          <p:cNvSpPr>
            <a:spLocks noGrp="1"/>
          </p:cNvSpPr>
          <p:nvPr>
            <p:ph type="body" sz="half" idx="2"/>
          </p:nvPr>
        </p:nvSpPr>
        <p:spPr>
          <a:solidFill>
            <a:schemeClr val="accent3">
              <a:lumMod val="40000"/>
              <a:lumOff val="60000"/>
            </a:schemeClr>
          </a:solidFill>
        </p:spPr>
        <p:txBody>
          <a:bodyPr>
            <a:normAutofit/>
          </a:bodyPr>
          <a:lstStyle/>
          <a:p>
            <a:pPr marL="285750" indent="-285750">
              <a:buFont typeface="Wingdings" panose="05000000000000000000" pitchFamily="2" charset="2"/>
              <a:buChar char="Ø"/>
            </a:pPr>
            <a:r>
              <a:rPr lang="en-US" sz="2400" b="1" dirty="0"/>
              <a:t>Where?</a:t>
            </a:r>
          </a:p>
          <a:p>
            <a:pPr marL="285750" indent="-285750">
              <a:buFont typeface="Wingdings" panose="05000000000000000000" pitchFamily="2" charset="2"/>
              <a:buChar char="Ø"/>
            </a:pPr>
            <a:r>
              <a:rPr lang="en-US" sz="2400" b="1" dirty="0"/>
              <a:t>Why?</a:t>
            </a:r>
          </a:p>
          <a:p>
            <a:pPr marL="285750" indent="-285750">
              <a:buFont typeface="Wingdings" panose="05000000000000000000" pitchFamily="2" charset="2"/>
              <a:buChar char="Ø"/>
            </a:pPr>
            <a:r>
              <a:rPr lang="en-US" sz="2400" b="1" dirty="0"/>
              <a:t>Local Government Policy</a:t>
            </a:r>
          </a:p>
          <a:p>
            <a:pPr marL="285750" indent="-285750">
              <a:buFont typeface="Wingdings" panose="05000000000000000000" pitchFamily="2" charset="2"/>
              <a:buChar char="Ø"/>
            </a:pPr>
            <a:r>
              <a:rPr lang="en-US" sz="2400" b="1" dirty="0"/>
              <a:t>Fare Payment Options for IDD</a:t>
            </a:r>
          </a:p>
          <a:p>
            <a:pPr marL="742950" lvl="1" indent="-285750">
              <a:buFont typeface="Wingdings" panose="05000000000000000000" pitchFamily="2" charset="2"/>
              <a:buChar char="Ø"/>
            </a:pPr>
            <a:r>
              <a:rPr lang="en-US" sz="2200" b="1" dirty="0"/>
              <a:t>Service Type</a:t>
            </a:r>
          </a:p>
          <a:p>
            <a:pPr marL="742950" lvl="1" indent="-285750">
              <a:buFont typeface="Wingdings" panose="05000000000000000000" pitchFamily="2" charset="2"/>
              <a:buChar char="Ø"/>
            </a:pPr>
            <a:r>
              <a:rPr lang="en-US" sz="2200" b="1" dirty="0"/>
              <a:t>Technology</a:t>
            </a:r>
          </a:p>
        </p:txBody>
      </p:sp>
    </p:spTree>
    <p:extLst>
      <p:ext uri="{BB962C8B-B14F-4D97-AF65-F5344CB8AC3E}">
        <p14:creationId xmlns:p14="http://schemas.microsoft.com/office/powerpoint/2010/main" val="131962367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Inter-City Service</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a:xfrm>
            <a:off x="8135876" y="194310"/>
            <a:ext cx="4056124" cy="5966246"/>
          </a:xfrm>
        </p:spPr>
      </p:pic>
      <p:sp>
        <p:nvSpPr>
          <p:cNvPr id="4" name="Text Placeholder 3"/>
          <p:cNvSpPr>
            <a:spLocks noGrp="1"/>
          </p:cNvSpPr>
          <p:nvPr>
            <p:ph type="body" sz="half" idx="2"/>
          </p:nvPr>
        </p:nvSpPr>
        <p:spPr>
          <a:xfrm>
            <a:off x="289282" y="1619633"/>
            <a:ext cx="3932237" cy="2915045"/>
          </a:xfrm>
          <a:solidFill>
            <a:schemeClr val="accent3">
              <a:lumMod val="40000"/>
              <a:lumOff val="60000"/>
            </a:schemeClr>
          </a:solidFill>
        </p:spPr>
        <p:txBody>
          <a:bodyPr>
            <a:normAutofit lnSpcReduction="10000"/>
          </a:bodyPr>
          <a:lstStyle/>
          <a:p>
            <a:pPr marL="285750" indent="-285750">
              <a:lnSpc>
                <a:spcPct val="150000"/>
              </a:lnSpc>
              <a:buFont typeface="Wingdings" panose="05000000000000000000" pitchFamily="2" charset="2"/>
              <a:buChar char="Ø"/>
            </a:pPr>
            <a:r>
              <a:rPr lang="en-US" sz="2000" dirty="0"/>
              <a:t>Limited Corridors</a:t>
            </a:r>
          </a:p>
          <a:p>
            <a:pPr marL="285750" indent="-285750">
              <a:lnSpc>
                <a:spcPct val="150000"/>
              </a:lnSpc>
              <a:buFont typeface="Wingdings" panose="05000000000000000000" pitchFamily="2" charset="2"/>
              <a:buChar char="Ø"/>
            </a:pPr>
            <a:r>
              <a:rPr lang="en-US" sz="2000" dirty="0"/>
              <a:t>Private Sector</a:t>
            </a:r>
          </a:p>
          <a:p>
            <a:pPr marL="285750" indent="-285750">
              <a:lnSpc>
                <a:spcPct val="150000"/>
              </a:lnSpc>
              <a:buFont typeface="Wingdings" panose="05000000000000000000" pitchFamily="2" charset="2"/>
              <a:buChar char="Ø"/>
            </a:pPr>
            <a:r>
              <a:rPr lang="en-US" sz="2000" dirty="0"/>
              <a:t>FTA 5311(f) – Greyhound for Rural Area Access</a:t>
            </a:r>
          </a:p>
          <a:p>
            <a:pPr marL="285750" indent="-285750">
              <a:lnSpc>
                <a:spcPct val="150000"/>
              </a:lnSpc>
              <a:buFont typeface="Wingdings" panose="05000000000000000000" pitchFamily="2" charset="2"/>
              <a:buChar char="Ø"/>
            </a:pPr>
            <a:r>
              <a:rPr lang="en-US" sz="2000" dirty="0"/>
              <a:t>ADA</a:t>
            </a:r>
          </a:p>
          <a:p>
            <a:pPr marL="285750" indent="-285750">
              <a:lnSpc>
                <a:spcPct val="150000"/>
              </a:lnSpc>
              <a:buFont typeface="Wingdings" panose="05000000000000000000" pitchFamily="2" charset="2"/>
              <a:buChar char="Ø"/>
            </a:pPr>
            <a:r>
              <a:rPr lang="en-US" sz="2000" dirty="0"/>
              <a:t>Schedule / Routing / Travel Time</a:t>
            </a:r>
          </a:p>
        </p:txBody>
      </p:sp>
      <p:pic>
        <p:nvPicPr>
          <p:cNvPr id="6" name="Picture 5"/>
          <p:cNvPicPr>
            <a:picLocks noChangeAspect="1"/>
          </p:cNvPicPr>
          <p:nvPr/>
        </p:nvPicPr>
        <p:blipFill>
          <a:blip r:embed="rId3"/>
          <a:stretch>
            <a:fillRect/>
          </a:stretch>
        </p:blipFill>
        <p:spPr>
          <a:xfrm>
            <a:off x="4888637" y="1"/>
            <a:ext cx="3349827" cy="4264090"/>
          </a:xfrm>
          <a:prstGeom prst="rect">
            <a:avLst/>
          </a:prstGeom>
        </p:spPr>
      </p:pic>
      <p:sp>
        <p:nvSpPr>
          <p:cNvPr id="7" name="TextBox 6"/>
          <p:cNvSpPr txBox="1"/>
          <p:nvPr/>
        </p:nvSpPr>
        <p:spPr>
          <a:xfrm>
            <a:off x="1761964" y="4692557"/>
            <a:ext cx="5131836" cy="738664"/>
          </a:xfrm>
          <a:prstGeom prst="rect">
            <a:avLst/>
          </a:prstGeom>
          <a:noFill/>
        </p:spPr>
        <p:txBody>
          <a:bodyPr wrap="square" rtlCol="0">
            <a:spAutoFit/>
          </a:bodyPr>
          <a:lstStyle/>
          <a:p>
            <a:r>
              <a:rPr lang="en-US" sz="1400" dirty="0"/>
              <a:t>Orlando – Titusville – Melbourne – Fort Pierce – Miami</a:t>
            </a:r>
          </a:p>
          <a:p>
            <a:r>
              <a:rPr lang="en-US" sz="1400" dirty="0"/>
              <a:t>Jacksonville – St. Augustine – Ormond Beach - Port St. Lucie – Miami         </a:t>
            </a:r>
          </a:p>
          <a:p>
            <a:r>
              <a:rPr lang="en-US" sz="1400" dirty="0"/>
              <a:t>Tampa – Lakeland – Avon Park – Winter Haven – Belle – Miami</a:t>
            </a:r>
          </a:p>
        </p:txBody>
      </p:sp>
      <p:sp>
        <p:nvSpPr>
          <p:cNvPr id="9" name="Rectangle 8"/>
          <p:cNvSpPr/>
          <p:nvPr/>
        </p:nvSpPr>
        <p:spPr>
          <a:xfrm>
            <a:off x="1761964" y="5431221"/>
            <a:ext cx="6096000" cy="738664"/>
          </a:xfrm>
          <a:prstGeom prst="rect">
            <a:avLst/>
          </a:prstGeom>
        </p:spPr>
        <p:txBody>
          <a:bodyPr>
            <a:spAutoFit/>
          </a:bodyPr>
          <a:lstStyle/>
          <a:p>
            <a:r>
              <a:rPr lang="en-US" sz="1400" dirty="0"/>
              <a:t>The new routes are funded through FDOT’s Federal Transit Administration 5311(f) program, which is designed to provide viable transportation options for residents in rural communities.</a:t>
            </a:r>
          </a:p>
        </p:txBody>
      </p:sp>
    </p:spTree>
    <p:extLst>
      <p:ext uri="{BB962C8B-B14F-4D97-AF65-F5344CB8AC3E}">
        <p14:creationId xmlns:p14="http://schemas.microsoft.com/office/powerpoint/2010/main" val="320372603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63" y="1623857"/>
            <a:ext cx="4464424" cy="1325563"/>
          </a:xfrm>
        </p:spPr>
        <p:txBody>
          <a:bodyPr>
            <a:normAutofit/>
          </a:bodyPr>
          <a:lstStyle/>
          <a:p>
            <a:r>
              <a:rPr lang="en-US" sz="2000" dirty="0"/>
              <a:t>Uber/LYFT Initiatives</a:t>
            </a:r>
          </a:p>
        </p:txBody>
      </p:sp>
      <p:sp>
        <p:nvSpPr>
          <p:cNvPr id="3" name="Text Placeholder 2"/>
          <p:cNvSpPr>
            <a:spLocks noGrp="1"/>
          </p:cNvSpPr>
          <p:nvPr>
            <p:ph type="body" idx="1"/>
          </p:nvPr>
        </p:nvSpPr>
        <p:spPr>
          <a:xfrm>
            <a:off x="1056369" y="2794514"/>
            <a:ext cx="4937760" cy="736282"/>
          </a:xfrm>
        </p:spPr>
        <p:txBody>
          <a:bodyPr/>
          <a:lstStyle/>
          <a:p>
            <a:r>
              <a:rPr lang="en-US" dirty="0"/>
              <a:t>UberASSIST / uberWAV</a:t>
            </a:r>
          </a:p>
          <a:p>
            <a:endParaRPr lang="en-US" dirty="0"/>
          </a:p>
        </p:txBody>
      </p:sp>
      <p:sp>
        <p:nvSpPr>
          <p:cNvPr id="4" name="Content Placeholder 3"/>
          <p:cNvSpPr>
            <a:spLocks noGrp="1"/>
          </p:cNvSpPr>
          <p:nvPr>
            <p:ph sz="half" idx="2"/>
          </p:nvPr>
        </p:nvSpPr>
        <p:spPr>
          <a:xfrm>
            <a:off x="522514" y="3238860"/>
            <a:ext cx="5512526" cy="2658598"/>
          </a:xfrm>
        </p:spPr>
        <p:txBody>
          <a:bodyPr>
            <a:normAutofit fontScale="70000" lnSpcReduction="20000"/>
          </a:bodyPr>
          <a:lstStyle/>
          <a:p>
            <a:pPr marL="0" indent="0">
              <a:buNone/>
            </a:pPr>
            <a:r>
              <a:rPr lang="en-US" dirty="0"/>
              <a:t>Uber offers </a:t>
            </a:r>
            <a:r>
              <a:rPr lang="en-US" dirty="0">
                <a:hlinkClick r:id="rId2"/>
              </a:rPr>
              <a:t>uberASSIST</a:t>
            </a:r>
            <a:r>
              <a:rPr lang="en-US" dirty="0"/>
              <a:t>. This service uses drivers who are trained to help riders get into and out of the vehicle and can accommodate folding wheelchairs,</a:t>
            </a:r>
          </a:p>
          <a:p>
            <a:pPr marL="0" indent="0">
              <a:buNone/>
            </a:pPr>
            <a:r>
              <a:rPr lang="en-US" dirty="0"/>
              <a:t>Uber has also been working </a:t>
            </a:r>
            <a:r>
              <a:rPr lang="en-US" dirty="0">
                <a:hlinkClick r:id="rId3"/>
              </a:rPr>
              <a:t>to develop partnerships</a:t>
            </a:r>
            <a:r>
              <a:rPr lang="en-US" dirty="0"/>
              <a:t> with local senior advocates, in many cities, programs are being tested in which seniors can get discounted — or even free — rides due to city support</a:t>
            </a:r>
          </a:p>
          <a:p>
            <a:endParaRPr lang="en-US" dirty="0"/>
          </a:p>
        </p:txBody>
      </p:sp>
      <p:sp>
        <p:nvSpPr>
          <p:cNvPr id="5" name="Text Placeholder 4"/>
          <p:cNvSpPr>
            <a:spLocks noGrp="1"/>
          </p:cNvSpPr>
          <p:nvPr>
            <p:ph type="body" sz="quarter" idx="3"/>
          </p:nvPr>
        </p:nvSpPr>
        <p:spPr/>
        <p:txBody>
          <a:bodyPr/>
          <a:lstStyle/>
          <a:p>
            <a:r>
              <a:rPr lang="en-US" dirty="0"/>
              <a:t>LYFT / Great Calls / Jitterbug</a:t>
            </a:r>
          </a:p>
        </p:txBody>
      </p:sp>
      <p:sp>
        <p:nvSpPr>
          <p:cNvPr id="6" name="Content Placeholder 5"/>
          <p:cNvSpPr>
            <a:spLocks noGrp="1"/>
          </p:cNvSpPr>
          <p:nvPr>
            <p:ph sz="quarter" idx="4"/>
          </p:nvPr>
        </p:nvSpPr>
        <p:spPr/>
        <p:txBody>
          <a:bodyPr>
            <a:normAutofit fontScale="85000" lnSpcReduction="20000"/>
          </a:bodyPr>
          <a:lstStyle/>
          <a:p>
            <a:pPr marL="0" indent="0">
              <a:buNone/>
            </a:pPr>
            <a:r>
              <a:rPr lang="en-US" dirty="0"/>
              <a:t>Lyft partnering with senior housing operators to offer ride-hailing services that don’t require a smartphone or credit card information. charges are added to residents’ monthly bills. Lyft also is testing a service that lets seniors request a ride </a:t>
            </a:r>
            <a:r>
              <a:rPr lang="en-US" dirty="0">
                <a:hlinkClick r:id="rId4"/>
              </a:rPr>
              <a:t>through their Jitterbug cell phones</a:t>
            </a:r>
            <a:r>
              <a:rPr lang="en-US" dirty="0"/>
              <a:t>.</a:t>
            </a:r>
          </a:p>
          <a:p>
            <a:endParaRPr lang="en-US" dirty="0"/>
          </a:p>
        </p:txBody>
      </p:sp>
      <p:pic>
        <p:nvPicPr>
          <p:cNvPr id="7" name="Picture 6"/>
          <p:cNvPicPr>
            <a:picLocks noChangeAspect="1"/>
          </p:cNvPicPr>
          <p:nvPr/>
        </p:nvPicPr>
        <p:blipFill>
          <a:blip r:embed="rId5"/>
          <a:stretch>
            <a:fillRect/>
          </a:stretch>
        </p:blipFill>
        <p:spPr>
          <a:xfrm>
            <a:off x="4133009" y="640509"/>
            <a:ext cx="1864566" cy="1864566"/>
          </a:xfrm>
          <a:prstGeom prst="rect">
            <a:avLst/>
          </a:prstGeom>
        </p:spPr>
      </p:pic>
      <p:pic>
        <p:nvPicPr>
          <p:cNvPr id="8" name="Picture 7"/>
          <p:cNvPicPr>
            <a:picLocks noChangeAspect="1"/>
          </p:cNvPicPr>
          <p:nvPr/>
        </p:nvPicPr>
        <p:blipFill rotWithShape="1">
          <a:blip r:embed="rId6"/>
          <a:srcRect l="4951" t="16022" r="5230" b="5774"/>
          <a:stretch/>
        </p:blipFill>
        <p:spPr>
          <a:xfrm>
            <a:off x="6764150" y="297363"/>
            <a:ext cx="3666565" cy="179575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2246" y="394268"/>
            <a:ext cx="1566284" cy="1749878"/>
          </a:xfrm>
          <a:prstGeom prst="rect">
            <a:avLst/>
          </a:prstGeom>
        </p:spPr>
      </p:pic>
      <p:pic>
        <p:nvPicPr>
          <p:cNvPr id="10" name="Picture 9"/>
          <p:cNvPicPr>
            <a:picLocks noChangeAspect="1"/>
          </p:cNvPicPr>
          <p:nvPr/>
        </p:nvPicPr>
        <p:blipFill>
          <a:blip r:embed="rId8"/>
          <a:stretch>
            <a:fillRect/>
          </a:stretch>
        </p:blipFill>
        <p:spPr>
          <a:xfrm>
            <a:off x="98891" y="5632811"/>
            <a:ext cx="688908" cy="725487"/>
          </a:xfrm>
          <a:prstGeom prst="rect">
            <a:avLst/>
          </a:prstGeom>
        </p:spPr>
      </p:pic>
      <p:sp>
        <p:nvSpPr>
          <p:cNvPr id="12" name="TextBox 11"/>
          <p:cNvSpPr txBox="1"/>
          <p:nvPr/>
        </p:nvSpPr>
        <p:spPr>
          <a:xfrm>
            <a:off x="204704" y="167081"/>
            <a:ext cx="3655190" cy="1754326"/>
          </a:xfrm>
          <a:prstGeom prst="rect">
            <a:avLst/>
          </a:prstGeom>
          <a:noFill/>
        </p:spPr>
        <p:txBody>
          <a:bodyPr wrap="square" rtlCol="0">
            <a:spAutoFit/>
          </a:bodyPr>
          <a:lstStyle/>
          <a:p>
            <a:pPr defTabSz="457200">
              <a:spcBef>
                <a:spcPct val="0"/>
              </a:spcBef>
            </a:pPr>
            <a:r>
              <a:rPr lang="en-US" b="1" dirty="0">
                <a:solidFill>
                  <a:srgbClr val="0D5B48"/>
                </a:solidFill>
                <a:effectLst>
                  <a:outerShdw blurRad="50800" dist="38100" dir="2700000">
                    <a:srgbClr val="000000">
                      <a:alpha val="43000"/>
                    </a:srgbClr>
                  </a:outerShdw>
                </a:effectLst>
                <a:latin typeface="Verdana"/>
                <a:ea typeface="+mj-ea"/>
                <a:cs typeface="Verdana"/>
              </a:rPr>
              <a:t>Transportation network companies (TNCs) or “ride sourcing,” use smartphone applications to connect drivers with passengers. </a:t>
            </a:r>
          </a:p>
        </p:txBody>
      </p:sp>
    </p:spTree>
    <p:extLst>
      <p:ext uri="{BB962C8B-B14F-4D97-AF65-F5344CB8AC3E}">
        <p14:creationId xmlns:p14="http://schemas.microsoft.com/office/powerpoint/2010/main" val="572605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pic>
        <p:nvPicPr>
          <p:cNvPr id="3" name="Picture 2"/>
          <p:cNvPicPr>
            <a:picLocks noChangeAspect="1"/>
          </p:cNvPicPr>
          <p:nvPr/>
        </p:nvPicPr>
        <p:blipFill rotWithShape="1">
          <a:blip r:embed="rId2"/>
          <a:srcRect l="23489" t="19112" r="33708" b="6948"/>
          <a:stretch/>
        </p:blipFill>
        <p:spPr>
          <a:xfrm>
            <a:off x="6935430" y="34458"/>
            <a:ext cx="5256570" cy="5107710"/>
          </a:xfrm>
          <a:prstGeom prst="rect">
            <a:avLst/>
          </a:prstGeom>
        </p:spPr>
      </p:pic>
      <p:pic>
        <p:nvPicPr>
          <p:cNvPr id="4" name="Picture 3"/>
          <p:cNvPicPr>
            <a:picLocks noChangeAspect="1"/>
          </p:cNvPicPr>
          <p:nvPr/>
        </p:nvPicPr>
        <p:blipFill rotWithShape="1">
          <a:blip r:embed="rId3"/>
          <a:srcRect l="28788" t="23703" r="12359" b="7389"/>
          <a:stretch/>
        </p:blipFill>
        <p:spPr>
          <a:xfrm>
            <a:off x="165036" y="1856509"/>
            <a:ext cx="5820128" cy="3833091"/>
          </a:xfrm>
          <a:prstGeom prst="rect">
            <a:avLst/>
          </a:prstGeom>
        </p:spPr>
      </p:pic>
      <p:sp>
        <p:nvSpPr>
          <p:cNvPr id="5" name="Rectangle 4"/>
          <p:cNvSpPr/>
          <p:nvPr/>
        </p:nvSpPr>
        <p:spPr>
          <a:xfrm>
            <a:off x="4008582" y="3001818"/>
            <a:ext cx="2089005" cy="2761673"/>
          </a:xfrm>
          <a:prstGeom prst="rect">
            <a:avLst/>
          </a:prstGeom>
          <a:solidFill>
            <a:srgbClr val="FA0A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86691" y="538866"/>
            <a:ext cx="3894271" cy="646331"/>
          </a:xfrm>
          <a:prstGeom prst="rect">
            <a:avLst/>
          </a:prstGeom>
          <a:noFill/>
        </p:spPr>
        <p:txBody>
          <a:bodyPr wrap="none" rtlCol="0">
            <a:spAutoFit/>
          </a:bodyPr>
          <a:lstStyle/>
          <a:p>
            <a:r>
              <a:rPr lang="en-US" sz="3600" dirty="0"/>
              <a:t>Rural TNC Emerging</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898" r="7675" b="28363"/>
          <a:stretch/>
        </p:blipFill>
        <p:spPr>
          <a:xfrm>
            <a:off x="3996064" y="3763986"/>
            <a:ext cx="4090623" cy="2049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559" y="3081073"/>
            <a:ext cx="1456642" cy="1031788"/>
          </a:xfrm>
          <a:prstGeom prst="rect">
            <a:avLst/>
          </a:prstGeom>
        </p:spPr>
      </p:pic>
    </p:spTree>
    <p:extLst>
      <p:ext uri="{BB962C8B-B14F-4D97-AF65-F5344CB8AC3E}">
        <p14:creationId xmlns:p14="http://schemas.microsoft.com/office/powerpoint/2010/main" val="241487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682" y="457200"/>
            <a:ext cx="6056508" cy="3470988"/>
          </a:xfrm>
        </p:spPr>
        <p:txBody>
          <a:bodyPr anchor="t">
            <a:noAutofit/>
          </a:bodyPr>
          <a:lstStyle/>
          <a:p>
            <a:r>
              <a:rPr lang="en-US" sz="1600" b="0" dirty="0"/>
              <a:t>The Commission for the Transportation Disadvantaged; purpose and responsibilities.—The purpose of the commission is to accomplish the coordination of transportation services provided to the transportation disadvantaged. The goal of this coordination is to assure the cost-effective provision of transportation by qualified community transportation coordinators or transportation operators for the transportation disadvantaged without any bias or presumption in favor of multi-operator systems or not-for-profit transportation operators over single operator systems or for-profit transportation operators.</a:t>
            </a:r>
          </a:p>
        </p:txBody>
      </p:sp>
      <p:sp>
        <p:nvSpPr>
          <p:cNvPr id="4" name="Text Placeholder 3"/>
          <p:cNvSpPr>
            <a:spLocks noGrp="1"/>
          </p:cNvSpPr>
          <p:nvPr>
            <p:ph type="body" sz="half" idx="2"/>
          </p:nvPr>
        </p:nvSpPr>
        <p:spPr>
          <a:xfrm>
            <a:off x="671836" y="527953"/>
            <a:ext cx="4310711" cy="2896382"/>
          </a:xfrm>
          <a:solidFill>
            <a:schemeClr val="accent3">
              <a:lumMod val="40000"/>
              <a:lumOff val="60000"/>
            </a:schemeClr>
          </a:solidFill>
        </p:spPr>
        <p:txBody>
          <a:bodyPr>
            <a:noAutofit/>
          </a:bodyPr>
          <a:lstStyle/>
          <a:p>
            <a:pPr algn="ctr"/>
            <a:r>
              <a:rPr lang="en-US" sz="2000" dirty="0"/>
              <a:t>The provision of transportation disadvantaged services to individual users to allow them to access health care, places of employment, education, and other life-sustaining activities in a cost-effective and efficient manner, while reducing fragmentation and duplication of services.</a:t>
            </a:r>
          </a:p>
          <a:p>
            <a:pPr algn="ctr"/>
            <a:endParaRPr lang="en-US" sz="2000" dirty="0"/>
          </a:p>
        </p:txBody>
      </p:sp>
      <p:sp>
        <p:nvSpPr>
          <p:cNvPr id="5" name="TextBox 4"/>
          <p:cNvSpPr txBox="1"/>
          <p:nvPr/>
        </p:nvSpPr>
        <p:spPr>
          <a:xfrm>
            <a:off x="5663682" y="457200"/>
            <a:ext cx="184731" cy="369332"/>
          </a:xfrm>
          <a:prstGeom prst="rect">
            <a:avLst/>
          </a:prstGeom>
          <a:noFill/>
        </p:spPr>
        <p:txBody>
          <a:bodyPr wrap="none" rtlCol="0">
            <a:spAutoFit/>
          </a:bodyPr>
          <a:lstStyle/>
          <a:p>
            <a:endParaRPr lang="en-US" dirty="0"/>
          </a:p>
        </p:txBody>
      </p:sp>
      <p:sp>
        <p:nvSpPr>
          <p:cNvPr id="6" name="TextBox 5"/>
          <p:cNvSpPr txBox="1"/>
          <p:nvPr/>
        </p:nvSpPr>
        <p:spPr>
          <a:xfrm>
            <a:off x="1702886" y="3825551"/>
            <a:ext cx="7921592" cy="1754326"/>
          </a:xfrm>
          <a:prstGeom prst="rect">
            <a:avLst/>
          </a:prstGeom>
          <a:noFill/>
        </p:spPr>
        <p:txBody>
          <a:bodyPr wrap="none" rtlCol="0">
            <a:spAutoFit/>
          </a:bodyPr>
          <a:lstStyle/>
          <a:p>
            <a:r>
              <a:rPr lang="en-US" dirty="0"/>
              <a:t>“Transportation disadvantaged” means those persons who because of physical </a:t>
            </a:r>
          </a:p>
          <a:p>
            <a:r>
              <a:rPr lang="en-US" dirty="0"/>
              <a:t>or mental disability, income status, or age are unable to transport themselves or </a:t>
            </a:r>
          </a:p>
          <a:p>
            <a:r>
              <a:rPr lang="en-US" dirty="0"/>
              <a:t>to purchase transportation and are, therefore, dependent upon others to obtain </a:t>
            </a:r>
          </a:p>
          <a:p>
            <a:r>
              <a:rPr lang="en-US" dirty="0"/>
              <a:t>access to health care, employment, education, shopping, social activities, or other </a:t>
            </a:r>
          </a:p>
          <a:p>
            <a:r>
              <a:rPr lang="en-US" dirty="0"/>
              <a:t>life-sustaining activities, or children who are handicapped or high-risk or at-risk as</a:t>
            </a:r>
          </a:p>
          <a:p>
            <a:r>
              <a:rPr lang="en-US" dirty="0"/>
              <a:t> defined in s. 411.202.</a:t>
            </a:r>
          </a:p>
        </p:txBody>
      </p:sp>
      <p:sp>
        <p:nvSpPr>
          <p:cNvPr id="3" name="TextBox 2"/>
          <p:cNvSpPr txBox="1"/>
          <p:nvPr/>
        </p:nvSpPr>
        <p:spPr>
          <a:xfrm rot="20610368">
            <a:off x="171449" y="283005"/>
            <a:ext cx="1991251"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Proviso Language</a:t>
            </a:r>
          </a:p>
        </p:txBody>
      </p:sp>
      <p:sp>
        <p:nvSpPr>
          <p:cNvPr id="8" name="TextBox 7"/>
          <p:cNvSpPr txBox="1"/>
          <p:nvPr/>
        </p:nvSpPr>
        <p:spPr>
          <a:xfrm rot="20610368">
            <a:off x="4688287" y="182128"/>
            <a:ext cx="2135521"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427 F.S. Language</a:t>
            </a:r>
          </a:p>
        </p:txBody>
      </p:sp>
      <p:sp>
        <p:nvSpPr>
          <p:cNvPr id="9" name="TextBox 8"/>
          <p:cNvSpPr txBox="1"/>
          <p:nvPr/>
        </p:nvSpPr>
        <p:spPr>
          <a:xfrm rot="20610368">
            <a:off x="463021" y="3630876"/>
            <a:ext cx="2135521" cy="369332"/>
          </a:xfrm>
          <a:prstGeom prst="rect">
            <a:avLst/>
          </a:prstGeom>
          <a:noFill/>
        </p:spPr>
        <p:txBody>
          <a:bodyPr wrap="none" rtlCol="0">
            <a:spAutoFit/>
          </a:bodyPr>
          <a:lstStyle/>
          <a:p>
            <a:r>
              <a:rPr lang="en-US" dirty="0">
                <a:solidFill>
                  <a:srgbClr val="FF0000"/>
                </a:solidFill>
                <a:latin typeface="Comic Sans MS" panose="030F0702030302020204" pitchFamily="66" charset="0"/>
              </a:rPr>
              <a:t>427 F.S. Language</a:t>
            </a:r>
          </a:p>
        </p:txBody>
      </p:sp>
    </p:spTree>
    <p:extLst>
      <p:ext uri="{BB962C8B-B14F-4D97-AF65-F5344CB8AC3E}">
        <p14:creationId xmlns:p14="http://schemas.microsoft.com/office/powerpoint/2010/main" val="2783345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528" y="1600200"/>
            <a:ext cx="6788944" cy="4525963"/>
          </a:xfrm>
        </p:spPr>
      </p:pic>
    </p:spTree>
    <p:extLst>
      <p:ext uri="{BB962C8B-B14F-4D97-AF65-F5344CB8AC3E}">
        <p14:creationId xmlns:p14="http://schemas.microsoft.com/office/powerpoint/2010/main" val="155044281"/>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457200"/>
            <a:ext cx="4861249" cy="1600200"/>
          </a:xfrm>
        </p:spPr>
        <p:txBody>
          <a:bodyPr anchor="t">
            <a:normAutofit fontScale="90000"/>
          </a:bodyPr>
          <a:lstStyle/>
          <a:p>
            <a:r>
              <a:rPr lang="en-US" sz="2700" dirty="0">
                <a:solidFill>
                  <a:srgbClr val="FF0000"/>
                </a:solidFill>
              </a:rPr>
              <a:t>Recommendation #1</a:t>
            </a:r>
            <a:br>
              <a:rPr lang="en-US" sz="2800" dirty="0"/>
            </a:br>
            <a:r>
              <a:rPr lang="en-US" sz="2800" dirty="0"/>
              <a:t>Regional Single Point Mobility Information Centers (MICs) </a:t>
            </a:r>
          </a:p>
        </p:txBody>
      </p:sp>
      <p:pic>
        <p:nvPicPr>
          <p:cNvPr id="6" name="Picture Placeholder 5"/>
          <p:cNvPicPr>
            <a:picLocks noGrp="1" noChangeAspect="1"/>
          </p:cNvPicPr>
          <p:nvPr>
            <p:ph type="pic" idx="1"/>
          </p:nvPr>
        </p:nvPicPr>
        <p:blipFill>
          <a:blip r:embed="rId2"/>
          <a:srcRect l="12565" r="12565"/>
          <a:stretch>
            <a:fillRect/>
          </a:stretch>
        </p:blipFill>
        <p:spPr>
          <a:xfrm>
            <a:off x="5183188" y="457200"/>
            <a:ext cx="6172200" cy="5495925"/>
          </a:xfrm>
          <a:prstGeom prst="rect">
            <a:avLst/>
          </a:prstGeom>
        </p:spPr>
      </p:pic>
      <p:sp>
        <p:nvSpPr>
          <p:cNvPr id="4" name="Text Placeholder 3"/>
          <p:cNvSpPr>
            <a:spLocks noGrp="1"/>
          </p:cNvSpPr>
          <p:nvPr>
            <p:ph type="body" sz="half" idx="2"/>
          </p:nvPr>
        </p:nvSpPr>
        <p:spPr>
          <a:xfrm>
            <a:off x="401250" y="2152261"/>
            <a:ext cx="4469330" cy="3811588"/>
          </a:xfrm>
          <a:solidFill>
            <a:schemeClr val="accent3">
              <a:lumMod val="20000"/>
              <a:lumOff val="80000"/>
            </a:schemeClr>
          </a:solidFill>
          <a:effectLst>
            <a:glow rad="139700">
              <a:schemeClr val="accent3">
                <a:satMod val="175000"/>
                <a:alpha val="40000"/>
              </a:schemeClr>
            </a:glow>
          </a:effectLst>
        </p:spPr>
        <p:txBody>
          <a:bodyPr>
            <a:normAutofit/>
          </a:bodyPr>
          <a:lstStyle/>
          <a:p>
            <a:pPr marL="285750" indent="-285750">
              <a:lnSpc>
                <a:spcPct val="150000"/>
              </a:lnSpc>
              <a:buFont typeface="Wingdings" panose="05000000000000000000" pitchFamily="2" charset="2"/>
              <a:buChar char="ü"/>
            </a:pPr>
            <a:r>
              <a:rPr lang="en-US" sz="2000" b="1" dirty="0"/>
              <a:t>Emphasis on Regional Perspective</a:t>
            </a:r>
          </a:p>
          <a:p>
            <a:pPr marL="285750" indent="-285750">
              <a:lnSpc>
                <a:spcPct val="150000"/>
              </a:lnSpc>
              <a:buFont typeface="Wingdings" panose="05000000000000000000" pitchFamily="2" charset="2"/>
              <a:buChar char="ü"/>
            </a:pPr>
            <a:r>
              <a:rPr lang="en-US" sz="2000" b="1" dirty="0"/>
              <a:t>Build upon existing models</a:t>
            </a:r>
          </a:p>
          <a:p>
            <a:pPr marL="285750" indent="-285750">
              <a:lnSpc>
                <a:spcPct val="150000"/>
              </a:lnSpc>
              <a:buFont typeface="Wingdings" panose="05000000000000000000" pitchFamily="2" charset="2"/>
              <a:buChar char="ü"/>
            </a:pPr>
            <a:r>
              <a:rPr lang="en-US" sz="2000" b="1" dirty="0"/>
              <a:t>Sensitivity Trained Customer Oriented Personnel</a:t>
            </a:r>
          </a:p>
          <a:p>
            <a:pPr marL="285750" indent="-285750">
              <a:lnSpc>
                <a:spcPct val="150000"/>
              </a:lnSpc>
              <a:buFont typeface="Wingdings" panose="05000000000000000000" pitchFamily="2" charset="2"/>
              <a:buChar char="ü"/>
            </a:pPr>
            <a:r>
              <a:rPr lang="en-US" sz="2000" b="1" dirty="0"/>
              <a:t>Affords Opportunities for Private Sector Coordination</a:t>
            </a:r>
          </a:p>
        </p:txBody>
      </p:sp>
      <p:pic>
        <p:nvPicPr>
          <p:cNvPr id="5" name="Picture 4"/>
          <p:cNvPicPr>
            <a:picLocks noChangeAspect="1"/>
          </p:cNvPicPr>
          <p:nvPr/>
        </p:nvPicPr>
        <p:blipFill>
          <a:blip r:embed="rId3"/>
          <a:stretch>
            <a:fillRect/>
          </a:stretch>
        </p:blipFill>
        <p:spPr>
          <a:xfrm>
            <a:off x="4210787" y="1101012"/>
            <a:ext cx="766820" cy="815354"/>
          </a:xfrm>
          <a:prstGeom prst="rect">
            <a:avLst/>
          </a:prstGeom>
        </p:spPr>
      </p:pic>
      <p:pic>
        <p:nvPicPr>
          <p:cNvPr id="7" name="Picture 6"/>
          <p:cNvPicPr>
            <a:picLocks noChangeAspect="1"/>
          </p:cNvPicPr>
          <p:nvPr/>
        </p:nvPicPr>
        <p:blipFill rotWithShape="1">
          <a:blip r:embed="rId4"/>
          <a:srcRect l="10593" t="17164" r="14688" b="7947"/>
          <a:stretch/>
        </p:blipFill>
        <p:spPr>
          <a:xfrm>
            <a:off x="8609044" y="4117079"/>
            <a:ext cx="3256385" cy="1835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26714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35" y="177379"/>
            <a:ext cx="4861249" cy="1600200"/>
          </a:xfrm>
        </p:spPr>
        <p:txBody>
          <a:bodyPr anchor="t">
            <a:normAutofit fontScale="90000"/>
          </a:bodyPr>
          <a:lstStyle/>
          <a:p>
            <a:r>
              <a:rPr lang="en-US" sz="2700" dirty="0">
                <a:solidFill>
                  <a:srgbClr val="FF0000"/>
                </a:solidFill>
              </a:rPr>
              <a:t>Recommendation #2</a:t>
            </a:r>
            <a:br>
              <a:rPr lang="en-US" sz="2800" dirty="0"/>
            </a:br>
            <a:r>
              <a:rPr lang="en-US" sz="2800" dirty="0"/>
              <a:t>Comprehensive Mobility Management Services Program</a:t>
            </a:r>
          </a:p>
        </p:txBody>
      </p:sp>
      <p:sp>
        <p:nvSpPr>
          <p:cNvPr id="4" name="Text Placeholder 3"/>
          <p:cNvSpPr>
            <a:spLocks noGrp="1"/>
          </p:cNvSpPr>
          <p:nvPr>
            <p:ph type="body" sz="half" idx="2"/>
          </p:nvPr>
        </p:nvSpPr>
        <p:spPr>
          <a:xfrm>
            <a:off x="401250" y="2141375"/>
            <a:ext cx="4469330" cy="3811588"/>
          </a:xfrm>
          <a:solidFill>
            <a:schemeClr val="accent3">
              <a:lumMod val="20000"/>
              <a:lumOff val="80000"/>
            </a:schemeClr>
          </a:solidFill>
          <a:effectLst>
            <a:glow rad="139700">
              <a:schemeClr val="accent3">
                <a:satMod val="175000"/>
                <a:alpha val="40000"/>
              </a:schemeClr>
            </a:glow>
          </a:effectLst>
        </p:spPr>
        <p:txBody>
          <a:bodyPr>
            <a:normAutofit/>
          </a:bodyPr>
          <a:lstStyle/>
          <a:p>
            <a:pPr marL="285750" indent="-285750">
              <a:buFont typeface="Wingdings" panose="05000000000000000000" pitchFamily="2" charset="2"/>
              <a:buChar char="ü"/>
            </a:pPr>
            <a:r>
              <a:rPr lang="en-US" sz="1800" b="1" dirty="0"/>
              <a:t>Incubates Mobility Management Programming</a:t>
            </a:r>
          </a:p>
          <a:p>
            <a:pPr marL="285750" indent="-285750">
              <a:buFont typeface="Wingdings" panose="05000000000000000000" pitchFamily="2" charset="2"/>
              <a:buChar char="ü"/>
            </a:pPr>
            <a:r>
              <a:rPr lang="en-US" sz="1800" b="1" dirty="0"/>
              <a:t>Supports Development of Internal Coordination of Service for Customer Needs</a:t>
            </a:r>
          </a:p>
          <a:p>
            <a:pPr marL="285750" indent="-285750">
              <a:buFont typeface="Wingdings" panose="05000000000000000000" pitchFamily="2" charset="2"/>
              <a:buChar char="ü"/>
            </a:pPr>
            <a:r>
              <a:rPr lang="en-US" sz="1800" b="1" dirty="0"/>
              <a:t>Supports External Coordination of Services for Customer Needs</a:t>
            </a:r>
          </a:p>
          <a:p>
            <a:pPr marL="285750" indent="-285750">
              <a:buFont typeface="Wingdings" panose="05000000000000000000" pitchFamily="2" charset="2"/>
              <a:buChar char="ü"/>
            </a:pPr>
            <a:r>
              <a:rPr lang="en-US" sz="1800" b="1" dirty="0"/>
              <a:t>Promotes Development of New Service Models and Opportunities for TNCs</a:t>
            </a:r>
          </a:p>
          <a:p>
            <a:pPr marL="285750" indent="-285750">
              <a:buFont typeface="Wingdings" panose="05000000000000000000" pitchFamily="2" charset="2"/>
              <a:buChar char="ü"/>
            </a:pPr>
            <a:r>
              <a:rPr lang="en-US" sz="1800" b="1" dirty="0"/>
              <a:t>Opportunity for APD Transportation Business Model Alternative</a:t>
            </a:r>
          </a:p>
        </p:txBody>
      </p:sp>
      <p:pic>
        <p:nvPicPr>
          <p:cNvPr id="3" name="Picture 2"/>
          <p:cNvPicPr>
            <a:picLocks noChangeAspect="1"/>
          </p:cNvPicPr>
          <p:nvPr/>
        </p:nvPicPr>
        <p:blipFill>
          <a:blip r:embed="rId2"/>
          <a:stretch>
            <a:fillRect/>
          </a:stretch>
        </p:blipFill>
        <p:spPr>
          <a:xfrm>
            <a:off x="3335661" y="1339040"/>
            <a:ext cx="1534919" cy="727591"/>
          </a:xfrm>
          <a:prstGeom prst="rect">
            <a:avLst/>
          </a:prstGeom>
        </p:spPr>
      </p:pic>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2623" b="2623"/>
          <a:stretch>
            <a:fillRect/>
          </a:stretch>
        </p:blipFill>
        <p:spPr>
          <a:xfrm>
            <a:off x="5092198" y="332151"/>
            <a:ext cx="7000308" cy="5527506"/>
          </a:xfrm>
        </p:spPr>
      </p:pic>
      <p:sp>
        <p:nvSpPr>
          <p:cNvPr id="10" name="TextBox 9"/>
          <p:cNvSpPr txBox="1"/>
          <p:nvPr/>
        </p:nvSpPr>
        <p:spPr>
          <a:xfrm>
            <a:off x="11168743" y="3200401"/>
            <a:ext cx="569387" cy="369332"/>
          </a:xfrm>
          <a:prstGeom prst="rect">
            <a:avLst/>
          </a:prstGeom>
          <a:noFill/>
        </p:spPr>
        <p:txBody>
          <a:bodyPr wrap="none" rtlCol="0">
            <a:spAutoFit/>
          </a:bodyPr>
          <a:lstStyle/>
          <a:p>
            <a:r>
              <a:rPr lang="en-US" dirty="0">
                <a:solidFill>
                  <a:schemeClr val="bg1"/>
                </a:solidFill>
              </a:rPr>
              <a:t>TNC</a:t>
            </a:r>
          </a:p>
        </p:txBody>
      </p:sp>
    </p:spTree>
    <p:extLst>
      <p:ext uri="{BB962C8B-B14F-4D97-AF65-F5344CB8AC3E}">
        <p14:creationId xmlns:p14="http://schemas.microsoft.com/office/powerpoint/2010/main" val="1365298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5" y="130628"/>
            <a:ext cx="8465976" cy="1600200"/>
          </a:xfrm>
        </p:spPr>
        <p:txBody>
          <a:bodyPr anchor="t">
            <a:normAutofit/>
          </a:bodyPr>
          <a:lstStyle/>
          <a:p>
            <a:r>
              <a:rPr lang="en-US" sz="2700" dirty="0">
                <a:solidFill>
                  <a:srgbClr val="FF0000"/>
                </a:solidFill>
              </a:rPr>
              <a:t>Recommendation #3</a:t>
            </a:r>
            <a:br>
              <a:rPr lang="en-US" sz="2800" dirty="0"/>
            </a:br>
            <a:r>
              <a:rPr lang="en-US" sz="2800" dirty="0"/>
              <a:t>Expand and Fund a Mobility Enhancement Grant Program</a:t>
            </a:r>
          </a:p>
        </p:txBody>
      </p:sp>
      <p:sp>
        <p:nvSpPr>
          <p:cNvPr id="4" name="Text Placeholder 3"/>
          <p:cNvSpPr>
            <a:spLocks noGrp="1"/>
          </p:cNvSpPr>
          <p:nvPr>
            <p:ph type="body" sz="half" idx="2"/>
          </p:nvPr>
        </p:nvSpPr>
        <p:spPr>
          <a:xfrm>
            <a:off x="242595" y="1513115"/>
            <a:ext cx="4910565" cy="4517571"/>
          </a:xfrm>
          <a:solidFill>
            <a:schemeClr val="accent3">
              <a:lumMod val="20000"/>
              <a:lumOff val="80000"/>
            </a:schemeClr>
          </a:solidFill>
          <a:effectLst>
            <a:glow rad="139700">
              <a:schemeClr val="accent3">
                <a:satMod val="175000"/>
                <a:alpha val="40000"/>
              </a:schemeClr>
            </a:glow>
          </a:effectLst>
        </p:spPr>
        <p:txBody>
          <a:bodyPr>
            <a:normAutofit/>
          </a:bodyPr>
          <a:lstStyle/>
          <a:p>
            <a:pPr marL="342900" indent="-342900">
              <a:buFont typeface="Wingdings" panose="05000000000000000000" pitchFamily="2" charset="2"/>
              <a:buChar char="ü"/>
            </a:pPr>
            <a:r>
              <a:rPr lang="en-US" sz="2800" b="1" dirty="0"/>
              <a:t>Continuation of Grant Program</a:t>
            </a:r>
          </a:p>
          <a:p>
            <a:pPr marL="342900" indent="-342900">
              <a:buFont typeface="Wingdings" panose="05000000000000000000" pitchFamily="2" charset="2"/>
              <a:buChar char="ü"/>
            </a:pPr>
            <a:r>
              <a:rPr lang="en-US" sz="2800" b="1" dirty="0"/>
              <a:t>CTD Administered</a:t>
            </a:r>
          </a:p>
          <a:p>
            <a:pPr marL="342900" indent="-342900">
              <a:buFont typeface="Wingdings" panose="05000000000000000000" pitchFamily="2" charset="2"/>
              <a:buChar char="ü"/>
            </a:pPr>
            <a:r>
              <a:rPr lang="en-US" sz="2800" b="1" dirty="0"/>
              <a:t>APD and FDDC Collaboration</a:t>
            </a:r>
          </a:p>
          <a:p>
            <a:pPr marL="342900" indent="-342900">
              <a:buFont typeface="Wingdings" panose="05000000000000000000" pitchFamily="2" charset="2"/>
              <a:buChar char="ü"/>
            </a:pPr>
            <a:r>
              <a:rPr lang="en-US" sz="2800" b="1" dirty="0"/>
              <a:t>$1M Committed to Persons with Disabilities Related Projects</a:t>
            </a:r>
          </a:p>
          <a:p>
            <a:pPr marL="342900" indent="-342900">
              <a:buFont typeface="Wingdings" panose="05000000000000000000" pitchFamily="2" charset="2"/>
              <a:buChar char="ü"/>
            </a:pPr>
            <a:r>
              <a:rPr lang="en-US" sz="2800" b="1" dirty="0"/>
              <a:t>Relevant to Other Recommendations</a:t>
            </a:r>
          </a:p>
          <a:p>
            <a:pPr marL="342900" indent="-342900">
              <a:buFont typeface="Wingdings" panose="05000000000000000000" pitchFamily="2" charset="2"/>
              <a:buChar char="ü"/>
            </a:pPr>
            <a:endParaRPr lang="en-US" sz="2800" b="1" dirty="0"/>
          </a:p>
        </p:txBody>
      </p:sp>
      <p:pic>
        <p:nvPicPr>
          <p:cNvPr id="8" name="Picture Placeholder 7"/>
          <p:cNvPicPr>
            <a:picLocks noGrp="1" noChangeAspect="1"/>
          </p:cNvPicPr>
          <p:nvPr>
            <p:ph type="pic" idx="1"/>
          </p:nvPr>
        </p:nvPicPr>
        <p:blipFill rotWithShape="1">
          <a:blip r:embed="rId2"/>
          <a:srcRect l="18204" t="21093" r="19874" b="14005"/>
          <a:stretch/>
        </p:blipFill>
        <p:spPr>
          <a:xfrm>
            <a:off x="5202742" y="1513115"/>
            <a:ext cx="1067429" cy="629319"/>
          </a:xfrm>
          <a:prstGeom prst="rect">
            <a:avLst/>
          </a:prstGeom>
        </p:spPr>
      </p:pic>
      <p:sp>
        <p:nvSpPr>
          <p:cNvPr id="3" name="TextBox 2"/>
          <p:cNvSpPr txBox="1"/>
          <p:nvPr/>
        </p:nvSpPr>
        <p:spPr>
          <a:xfrm>
            <a:off x="6270171" y="0"/>
            <a:ext cx="5921829" cy="6247864"/>
          </a:xfrm>
          <a:prstGeom prst="rect">
            <a:avLst/>
          </a:prstGeom>
          <a:solidFill>
            <a:schemeClr val="accent1">
              <a:lumMod val="20000"/>
              <a:lumOff val="80000"/>
            </a:schemeClr>
          </a:solidFill>
        </p:spPr>
        <p:txBody>
          <a:bodyPr wrap="square" rtlCol="0">
            <a:spAutoFit/>
          </a:bodyPr>
          <a:lstStyle/>
          <a:p>
            <a:pPr marL="342900" indent="-342900">
              <a:buFont typeface="+mj-lt"/>
              <a:buAutoNum type="arabicParenR"/>
            </a:pPr>
            <a:r>
              <a:rPr lang="en-US" sz="2000" dirty="0"/>
              <a:t>Alachua County: </a:t>
            </a:r>
            <a:r>
              <a:rPr lang="en-US" sz="2000" dirty="0">
                <a:solidFill>
                  <a:srgbClr val="FF0000"/>
                </a:solidFill>
              </a:rPr>
              <a:t>Bus passes </a:t>
            </a:r>
            <a:r>
              <a:rPr lang="en-US" sz="2000" dirty="0"/>
              <a:t>assist homeless persons</a:t>
            </a:r>
          </a:p>
          <a:p>
            <a:pPr marL="342900" indent="-342900">
              <a:buFont typeface="+mj-lt"/>
              <a:buAutoNum type="arabicParenR"/>
            </a:pPr>
            <a:r>
              <a:rPr lang="en-US" sz="2000" dirty="0"/>
              <a:t>Bradford County</a:t>
            </a:r>
            <a:r>
              <a:rPr lang="en-US" sz="2000" dirty="0">
                <a:solidFill>
                  <a:srgbClr val="FF0000"/>
                </a:solidFill>
              </a:rPr>
              <a:t>: Increase the availability and responsiveness</a:t>
            </a:r>
            <a:r>
              <a:rPr lang="en-US" sz="2000" dirty="0"/>
              <a:t> of transportation for eligible older adults, persons with disabilities and people with low incomes</a:t>
            </a:r>
          </a:p>
          <a:p>
            <a:pPr marL="342900" indent="-342900">
              <a:buFont typeface="+mj-lt"/>
              <a:buAutoNum type="arabicParenR"/>
            </a:pPr>
            <a:r>
              <a:rPr lang="en-US" sz="2000" dirty="0"/>
              <a:t>Hernando County: </a:t>
            </a:r>
            <a:r>
              <a:rPr lang="en-US" sz="2000" dirty="0">
                <a:solidFill>
                  <a:srgbClr val="FF0000"/>
                </a:solidFill>
              </a:rPr>
              <a:t>expanded service </a:t>
            </a:r>
            <a:r>
              <a:rPr lang="en-US" sz="2000" dirty="0"/>
              <a:t>to schedule doctor’s appointment, dialysis, treatments, etc.</a:t>
            </a:r>
          </a:p>
          <a:p>
            <a:pPr marL="342900" indent="-342900">
              <a:buFont typeface="+mj-lt"/>
              <a:buAutoNum type="arabicParenR"/>
            </a:pPr>
            <a:r>
              <a:rPr lang="en-US" sz="2000" dirty="0"/>
              <a:t>Manatee County: </a:t>
            </a:r>
            <a:r>
              <a:rPr lang="en-US" sz="2000" dirty="0">
                <a:solidFill>
                  <a:srgbClr val="FF0000"/>
                </a:solidFill>
              </a:rPr>
              <a:t>partnering with the County’s Community Services Department </a:t>
            </a:r>
            <a:r>
              <a:rPr lang="en-US" sz="2000" dirty="0"/>
              <a:t>and several area health care providers</a:t>
            </a:r>
          </a:p>
          <a:p>
            <a:pPr marL="342900" indent="-342900">
              <a:buFont typeface="+mj-lt"/>
              <a:buAutoNum type="arabicParenR"/>
            </a:pPr>
            <a:r>
              <a:rPr lang="en-US" sz="2000" dirty="0"/>
              <a:t>Pinellas County: </a:t>
            </a:r>
            <a:r>
              <a:rPr lang="en-US" sz="2000" dirty="0">
                <a:solidFill>
                  <a:srgbClr val="FF0000"/>
                </a:solidFill>
              </a:rPr>
              <a:t>on-demand mobility options </a:t>
            </a:r>
            <a:r>
              <a:rPr lang="en-US" sz="2000" dirty="0"/>
              <a:t>for eligible older adults, persons with disabilities and people of low incomes for employment or urgent, life sustaining trip purposes in situations where the 3-day advance reservation requirement cannot be met</a:t>
            </a:r>
          </a:p>
          <a:p>
            <a:pPr marL="342900" indent="-342900">
              <a:buFont typeface="+mj-lt"/>
              <a:buAutoNum type="arabicParenR"/>
            </a:pPr>
            <a:r>
              <a:rPr lang="en-US" sz="2000" dirty="0"/>
              <a:t>Columbia County: provide transportation disadvantaged riders same day </a:t>
            </a:r>
            <a:r>
              <a:rPr lang="en-US" sz="2000" dirty="0">
                <a:solidFill>
                  <a:srgbClr val="FF0000"/>
                </a:solidFill>
              </a:rPr>
              <a:t>“on-demand” </a:t>
            </a:r>
            <a:r>
              <a:rPr lang="en-US" sz="2000" dirty="0"/>
              <a:t>trips</a:t>
            </a:r>
          </a:p>
          <a:p>
            <a:pPr marL="342900" indent="-342900">
              <a:buFont typeface="+mj-lt"/>
              <a:buAutoNum type="arabicParenR"/>
            </a:pPr>
            <a:r>
              <a:rPr lang="en-US" sz="2000" dirty="0"/>
              <a:t>Orange, Osceola, Seminole Counties: a pilot taxi voucher program</a:t>
            </a:r>
          </a:p>
        </p:txBody>
      </p:sp>
    </p:spTree>
    <p:extLst>
      <p:ext uri="{BB962C8B-B14F-4D97-AF65-F5344CB8AC3E}">
        <p14:creationId xmlns:p14="http://schemas.microsoft.com/office/powerpoint/2010/main" val="340843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5" y="130628"/>
            <a:ext cx="8465976" cy="1600200"/>
          </a:xfrm>
        </p:spPr>
        <p:txBody>
          <a:bodyPr anchor="t">
            <a:normAutofit/>
          </a:bodyPr>
          <a:lstStyle/>
          <a:p>
            <a:r>
              <a:rPr lang="en-US" sz="2700" dirty="0">
                <a:solidFill>
                  <a:srgbClr val="FF0000"/>
                </a:solidFill>
              </a:rPr>
              <a:t>Recommendation #3</a:t>
            </a:r>
            <a:br>
              <a:rPr lang="en-US" sz="2800" dirty="0"/>
            </a:br>
            <a:r>
              <a:rPr lang="en-US" sz="2800" dirty="0"/>
              <a:t>Comparison Proviso and Enhancement Grant Objectives</a:t>
            </a:r>
          </a:p>
        </p:txBody>
      </p:sp>
      <p:sp>
        <p:nvSpPr>
          <p:cNvPr id="4" name="Text Placeholder 3"/>
          <p:cNvSpPr>
            <a:spLocks noGrp="1"/>
          </p:cNvSpPr>
          <p:nvPr>
            <p:ph type="body" sz="half" idx="2"/>
          </p:nvPr>
        </p:nvSpPr>
        <p:spPr>
          <a:xfrm>
            <a:off x="242595" y="1513115"/>
            <a:ext cx="5428862" cy="4517571"/>
          </a:xfrm>
          <a:solidFill>
            <a:schemeClr val="accent3">
              <a:lumMod val="20000"/>
              <a:lumOff val="80000"/>
            </a:schemeClr>
          </a:solidFill>
          <a:effectLst>
            <a:glow rad="139700">
              <a:schemeClr val="accent3">
                <a:satMod val="175000"/>
                <a:alpha val="40000"/>
              </a:schemeClr>
            </a:glow>
          </a:effectLst>
        </p:spPr>
        <p:txBody>
          <a:bodyPr>
            <a:normAutofit/>
          </a:bodyPr>
          <a:lstStyle/>
          <a:p>
            <a:pPr marL="342900" indent="-342900">
              <a:buFont typeface="+mj-lt"/>
              <a:buAutoNum type="arabicPeriod"/>
            </a:pPr>
            <a:r>
              <a:rPr lang="en-US" b="1" dirty="0"/>
              <a:t>Minimize passenger transfer or wait times  </a:t>
            </a:r>
          </a:p>
          <a:p>
            <a:pPr marL="342900" indent="-342900">
              <a:buFont typeface="+mj-lt"/>
              <a:buAutoNum type="arabicPeriod"/>
            </a:pPr>
            <a:r>
              <a:rPr lang="en-US" b="1" dirty="0"/>
              <a:t>Provide timely transportation timely as agreed upon by the user and provider;  </a:t>
            </a:r>
          </a:p>
          <a:p>
            <a:pPr marL="342900" indent="-342900">
              <a:buFont typeface="+mj-lt"/>
              <a:buAutoNum type="arabicPeriod"/>
            </a:pPr>
            <a:r>
              <a:rPr lang="en-US" b="1" dirty="0"/>
              <a:t>Allow access to health care, employment, education and other life-sustaining activities;  </a:t>
            </a:r>
          </a:p>
          <a:p>
            <a:pPr marL="342900" indent="-342900">
              <a:buFont typeface="+mj-lt"/>
              <a:buAutoNum type="arabicPeriod"/>
            </a:pPr>
            <a:r>
              <a:rPr lang="en-US" b="1" dirty="0"/>
              <a:t>Improve the design and use of transportation disadvantaged services in both urban and nonurban areas;  </a:t>
            </a:r>
          </a:p>
          <a:p>
            <a:pPr marL="342900" indent="-342900">
              <a:buFont typeface="+mj-lt"/>
              <a:buAutoNum type="arabicPeriod"/>
            </a:pPr>
            <a:r>
              <a:rPr lang="en-US" b="1" dirty="0"/>
              <a:t>Utilize intercity and inter-county bus transportation;  </a:t>
            </a:r>
          </a:p>
          <a:p>
            <a:pPr marL="342900" indent="-342900">
              <a:buFont typeface="+mj-lt"/>
              <a:buAutoNum type="arabicPeriod"/>
            </a:pPr>
            <a:r>
              <a:rPr lang="en-US" b="1" dirty="0"/>
              <a:t>Utilize regional fare payment systems or develop fare payment processes that are seamless to customers and easily utilized operationally from one mode or service operator to another; and  </a:t>
            </a:r>
          </a:p>
          <a:p>
            <a:pPr marL="342900" indent="-342900">
              <a:buFont typeface="+mj-lt"/>
              <a:buAutoNum type="arabicPeriod"/>
            </a:pPr>
            <a:r>
              <a:rPr lang="en-US" b="1" dirty="0"/>
              <a:t>Utilize  private providers and TNCs. </a:t>
            </a:r>
          </a:p>
        </p:txBody>
      </p:sp>
      <p:pic>
        <p:nvPicPr>
          <p:cNvPr id="8" name="Picture Placeholder 7"/>
          <p:cNvPicPr>
            <a:picLocks noGrp="1" noChangeAspect="1"/>
          </p:cNvPicPr>
          <p:nvPr>
            <p:ph type="pic" idx="1"/>
          </p:nvPr>
        </p:nvPicPr>
        <p:blipFill rotWithShape="1">
          <a:blip r:embed="rId2"/>
          <a:srcRect l="18204" t="21093" r="19874" b="14005"/>
          <a:stretch/>
        </p:blipFill>
        <p:spPr>
          <a:xfrm>
            <a:off x="10282983" y="694692"/>
            <a:ext cx="1081701" cy="637733"/>
          </a:xfrm>
          <a:prstGeom prst="rect">
            <a:avLst/>
          </a:prstGeom>
        </p:spPr>
      </p:pic>
      <p:sp>
        <p:nvSpPr>
          <p:cNvPr id="3" name="TextBox 2"/>
          <p:cNvSpPr txBox="1"/>
          <p:nvPr/>
        </p:nvSpPr>
        <p:spPr>
          <a:xfrm>
            <a:off x="5896653" y="1513114"/>
            <a:ext cx="5783718"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mj-lt"/>
              <a:buAutoNum type="arabicParenR"/>
            </a:pPr>
            <a:r>
              <a:rPr lang="en-US" sz="2000" b="1" dirty="0"/>
              <a:t>Enhance the access of older adults, persons with disabilities, and low income individuals to healthcare, shopping, education, employment, public services, and recreation;</a:t>
            </a:r>
          </a:p>
          <a:p>
            <a:pPr marL="342900" indent="-342900">
              <a:buFont typeface="+mj-lt"/>
              <a:buAutoNum type="arabicParenR"/>
            </a:pPr>
            <a:r>
              <a:rPr lang="en-US" sz="2000" b="1" dirty="0"/>
              <a:t>Assist in the development, improvement, and use of transportation systems in non-urbanized areas;</a:t>
            </a:r>
          </a:p>
          <a:p>
            <a:pPr marL="342900" indent="-342900">
              <a:buFont typeface="+mj-lt"/>
              <a:buAutoNum type="arabicParenR"/>
            </a:pPr>
            <a:r>
              <a:rPr lang="en-US" sz="2000" b="1" dirty="0"/>
              <a:t>Promote the efficient coordination of services;</a:t>
            </a:r>
          </a:p>
          <a:p>
            <a:pPr marL="342900" indent="-342900">
              <a:buFont typeface="+mj-lt"/>
              <a:buAutoNum type="arabicParenR"/>
            </a:pPr>
            <a:r>
              <a:rPr lang="en-US" sz="2000" b="1" dirty="0"/>
              <a:t>Support inter-city bus transportation; and</a:t>
            </a:r>
          </a:p>
          <a:p>
            <a:pPr marL="342900" indent="-342900">
              <a:buFont typeface="+mj-lt"/>
              <a:buAutoNum type="arabicParenR"/>
            </a:pPr>
            <a:r>
              <a:rPr lang="en-US" sz="2000" b="1" dirty="0"/>
              <a:t>Encourage private transportation provider participation</a:t>
            </a:r>
          </a:p>
          <a:p>
            <a:pPr marL="342900" indent="-342900">
              <a:buFont typeface="+mj-lt"/>
              <a:buAutoNum type="arabicParenR"/>
            </a:pPr>
            <a:endParaRPr lang="en-US" sz="2000" b="1" dirty="0"/>
          </a:p>
        </p:txBody>
      </p:sp>
    </p:spTree>
    <p:extLst>
      <p:ext uri="{BB962C8B-B14F-4D97-AF65-F5344CB8AC3E}">
        <p14:creationId xmlns:p14="http://schemas.microsoft.com/office/powerpoint/2010/main" val="3693691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Services Study</a:t>
            </a:r>
            <a:br>
              <a:rPr lang="en-US" dirty="0"/>
            </a:br>
            <a:endParaRPr lang="en-US" dirty="0"/>
          </a:p>
        </p:txBody>
      </p:sp>
      <p:sp>
        <p:nvSpPr>
          <p:cNvPr id="5" name="Down Arrow 4"/>
          <p:cNvSpPr/>
          <p:nvPr/>
        </p:nvSpPr>
        <p:spPr>
          <a:xfrm rot="16200000">
            <a:off x="9586898" y="5057075"/>
            <a:ext cx="541175" cy="12301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8" name="Picture 10"/>
          <p:cNvPicPr>
            <a:picLocks noChangeAspect="1" noChangeArrowheads="1"/>
          </p:cNvPicPr>
          <p:nvPr/>
        </p:nvPicPr>
        <p:blipFill>
          <a:blip r:embed="rId2"/>
          <a:srcRect/>
          <a:stretch>
            <a:fillRect/>
          </a:stretch>
        </p:blipFill>
        <p:spPr bwMode="auto">
          <a:xfrm>
            <a:off x="609600" y="3154363"/>
            <a:ext cx="744538" cy="549275"/>
          </a:xfrm>
          <a:prstGeom prst="rect">
            <a:avLst/>
          </a:prstGeom>
          <a:noFill/>
          <a:ln w="9525">
            <a:noFill/>
            <a:miter lim="800000"/>
            <a:headEnd/>
            <a:tailEnd/>
          </a:ln>
        </p:spPr>
      </p:pic>
      <p:pic>
        <p:nvPicPr>
          <p:cNvPr id="9" name="Picture 13"/>
          <p:cNvPicPr>
            <a:picLocks noChangeAspect="1" noChangeArrowheads="1"/>
          </p:cNvPicPr>
          <p:nvPr/>
        </p:nvPicPr>
        <p:blipFill>
          <a:blip r:embed="rId2"/>
          <a:srcRect/>
          <a:stretch>
            <a:fillRect/>
          </a:stretch>
        </p:blipFill>
        <p:spPr bwMode="auto">
          <a:xfrm>
            <a:off x="1295400" y="3154363"/>
            <a:ext cx="744538" cy="549275"/>
          </a:xfrm>
          <a:prstGeom prst="rect">
            <a:avLst/>
          </a:prstGeom>
          <a:noFill/>
          <a:ln w="9525">
            <a:noFill/>
            <a:miter lim="800000"/>
            <a:headEnd/>
            <a:tailEnd/>
          </a:ln>
        </p:spPr>
      </p:pic>
      <p:pic>
        <p:nvPicPr>
          <p:cNvPr id="10" name="Picture 14"/>
          <p:cNvPicPr>
            <a:picLocks noChangeAspect="1" noChangeArrowheads="1"/>
          </p:cNvPicPr>
          <p:nvPr/>
        </p:nvPicPr>
        <p:blipFill>
          <a:blip r:embed="rId2"/>
          <a:srcRect/>
          <a:stretch>
            <a:fillRect/>
          </a:stretch>
        </p:blipFill>
        <p:spPr bwMode="auto">
          <a:xfrm>
            <a:off x="1981200" y="3154363"/>
            <a:ext cx="744538" cy="549275"/>
          </a:xfrm>
          <a:prstGeom prst="rect">
            <a:avLst/>
          </a:prstGeom>
          <a:noFill/>
          <a:ln w="9525">
            <a:noFill/>
            <a:miter lim="800000"/>
            <a:headEnd/>
            <a:tailEnd/>
          </a:ln>
        </p:spPr>
      </p:pic>
      <p:pic>
        <p:nvPicPr>
          <p:cNvPr id="11" name="Picture 15"/>
          <p:cNvPicPr>
            <a:picLocks noChangeAspect="1" noChangeArrowheads="1"/>
          </p:cNvPicPr>
          <p:nvPr/>
        </p:nvPicPr>
        <p:blipFill>
          <a:blip r:embed="rId2"/>
          <a:srcRect/>
          <a:stretch>
            <a:fillRect/>
          </a:stretch>
        </p:blipFill>
        <p:spPr bwMode="auto">
          <a:xfrm>
            <a:off x="2667000" y="3154363"/>
            <a:ext cx="744538" cy="549275"/>
          </a:xfrm>
          <a:prstGeom prst="rect">
            <a:avLst/>
          </a:prstGeom>
          <a:noFill/>
          <a:ln w="9525">
            <a:noFill/>
            <a:miter lim="800000"/>
            <a:headEnd/>
            <a:tailEnd/>
          </a:ln>
        </p:spPr>
      </p:pic>
      <p:pic>
        <p:nvPicPr>
          <p:cNvPr id="12" name="Picture 16"/>
          <p:cNvPicPr>
            <a:picLocks noChangeAspect="1" noChangeArrowheads="1"/>
          </p:cNvPicPr>
          <p:nvPr/>
        </p:nvPicPr>
        <p:blipFill>
          <a:blip r:embed="rId2"/>
          <a:srcRect/>
          <a:stretch>
            <a:fillRect/>
          </a:stretch>
        </p:blipFill>
        <p:spPr bwMode="auto">
          <a:xfrm>
            <a:off x="3352800" y="3154363"/>
            <a:ext cx="744538" cy="549275"/>
          </a:xfrm>
          <a:prstGeom prst="rect">
            <a:avLst/>
          </a:prstGeom>
          <a:noFill/>
          <a:ln w="9525">
            <a:noFill/>
            <a:miter lim="800000"/>
            <a:headEnd/>
            <a:tailEnd/>
          </a:ln>
        </p:spPr>
      </p:pic>
      <p:pic>
        <p:nvPicPr>
          <p:cNvPr id="13" name="Picture 17"/>
          <p:cNvPicPr>
            <a:picLocks noChangeAspect="1" noChangeArrowheads="1"/>
          </p:cNvPicPr>
          <p:nvPr/>
        </p:nvPicPr>
        <p:blipFill>
          <a:blip r:embed="rId2"/>
          <a:srcRect/>
          <a:stretch>
            <a:fillRect/>
          </a:stretch>
        </p:blipFill>
        <p:spPr bwMode="auto">
          <a:xfrm>
            <a:off x="4038600" y="3154363"/>
            <a:ext cx="744538" cy="549275"/>
          </a:xfrm>
          <a:prstGeom prst="rect">
            <a:avLst/>
          </a:prstGeom>
          <a:noFill/>
          <a:ln w="9525">
            <a:noFill/>
            <a:miter lim="800000"/>
            <a:headEnd/>
            <a:tailEnd/>
          </a:ln>
        </p:spPr>
      </p:pic>
      <p:pic>
        <p:nvPicPr>
          <p:cNvPr id="14" name="Picture 18"/>
          <p:cNvPicPr>
            <a:picLocks noChangeAspect="1" noChangeArrowheads="1"/>
          </p:cNvPicPr>
          <p:nvPr/>
        </p:nvPicPr>
        <p:blipFill>
          <a:blip r:embed="rId2"/>
          <a:srcRect/>
          <a:stretch>
            <a:fillRect/>
          </a:stretch>
        </p:blipFill>
        <p:spPr bwMode="auto">
          <a:xfrm>
            <a:off x="4724400" y="3154363"/>
            <a:ext cx="744538" cy="549275"/>
          </a:xfrm>
          <a:prstGeom prst="rect">
            <a:avLst/>
          </a:prstGeom>
          <a:noFill/>
          <a:ln w="9525">
            <a:noFill/>
            <a:miter lim="800000"/>
            <a:headEnd/>
            <a:tailEnd/>
          </a:ln>
        </p:spPr>
      </p:pic>
      <p:pic>
        <p:nvPicPr>
          <p:cNvPr id="15" name="Picture 19"/>
          <p:cNvPicPr>
            <a:picLocks noChangeAspect="1" noChangeArrowheads="1"/>
          </p:cNvPicPr>
          <p:nvPr/>
        </p:nvPicPr>
        <p:blipFill>
          <a:blip r:embed="rId2"/>
          <a:srcRect/>
          <a:stretch>
            <a:fillRect/>
          </a:stretch>
        </p:blipFill>
        <p:spPr bwMode="auto">
          <a:xfrm>
            <a:off x="5410200" y="3154363"/>
            <a:ext cx="744538" cy="549275"/>
          </a:xfrm>
          <a:prstGeom prst="rect">
            <a:avLst/>
          </a:prstGeom>
          <a:noFill/>
          <a:ln w="9525">
            <a:noFill/>
            <a:miter lim="800000"/>
            <a:headEnd/>
            <a:tailEnd/>
          </a:ln>
        </p:spPr>
      </p:pic>
      <p:pic>
        <p:nvPicPr>
          <p:cNvPr id="16" name="Picture 20"/>
          <p:cNvPicPr>
            <a:picLocks noChangeAspect="1" noChangeArrowheads="1"/>
          </p:cNvPicPr>
          <p:nvPr/>
        </p:nvPicPr>
        <p:blipFill>
          <a:blip r:embed="rId2"/>
          <a:srcRect/>
          <a:stretch>
            <a:fillRect/>
          </a:stretch>
        </p:blipFill>
        <p:spPr bwMode="auto">
          <a:xfrm>
            <a:off x="6096000" y="3154363"/>
            <a:ext cx="744538" cy="549275"/>
          </a:xfrm>
          <a:prstGeom prst="rect">
            <a:avLst/>
          </a:prstGeom>
          <a:noFill/>
          <a:ln w="9525">
            <a:noFill/>
            <a:miter lim="800000"/>
            <a:headEnd/>
            <a:tailEnd/>
          </a:ln>
        </p:spPr>
      </p:pic>
      <p:pic>
        <p:nvPicPr>
          <p:cNvPr id="17" name="Picture 21"/>
          <p:cNvPicPr>
            <a:picLocks noChangeAspect="1" noChangeArrowheads="1"/>
          </p:cNvPicPr>
          <p:nvPr/>
        </p:nvPicPr>
        <p:blipFill>
          <a:blip r:embed="rId2"/>
          <a:srcRect/>
          <a:stretch>
            <a:fillRect/>
          </a:stretch>
        </p:blipFill>
        <p:spPr bwMode="auto">
          <a:xfrm>
            <a:off x="6781800" y="3154363"/>
            <a:ext cx="744538" cy="549275"/>
          </a:xfrm>
          <a:prstGeom prst="rect">
            <a:avLst/>
          </a:prstGeom>
          <a:noFill/>
          <a:ln w="9525">
            <a:noFill/>
            <a:miter lim="800000"/>
            <a:headEnd/>
            <a:tailEnd/>
          </a:ln>
        </p:spPr>
      </p:pic>
      <p:sp>
        <p:nvSpPr>
          <p:cNvPr id="20" name="Text Box 37"/>
          <p:cNvSpPr txBox="1">
            <a:spLocks noChangeArrowheads="1"/>
          </p:cNvSpPr>
          <p:nvPr/>
        </p:nvSpPr>
        <p:spPr bwMode="auto">
          <a:xfrm>
            <a:off x="784225" y="3265488"/>
            <a:ext cx="274638" cy="304800"/>
          </a:xfrm>
          <a:prstGeom prst="rect">
            <a:avLst/>
          </a:prstGeom>
          <a:noFill/>
          <a:ln w="9525">
            <a:noFill/>
            <a:miter lim="800000"/>
            <a:headEnd/>
            <a:tailEnd/>
          </a:ln>
        </p:spPr>
        <p:txBody>
          <a:bodyPr wrap="none">
            <a:spAutoFit/>
          </a:bodyPr>
          <a:lstStyle/>
          <a:p>
            <a:r>
              <a:rPr lang="en-US" sz="1400" dirty="0">
                <a:latin typeface="Calibri" pitchFamily="-111" charset="0"/>
              </a:rPr>
              <a:t>1</a:t>
            </a:r>
          </a:p>
        </p:txBody>
      </p:sp>
      <p:sp>
        <p:nvSpPr>
          <p:cNvPr id="21" name="Text Box 38"/>
          <p:cNvSpPr txBox="1">
            <a:spLocks noChangeArrowheads="1"/>
          </p:cNvSpPr>
          <p:nvPr/>
        </p:nvSpPr>
        <p:spPr bwMode="auto">
          <a:xfrm>
            <a:off x="1524000" y="3265488"/>
            <a:ext cx="274638" cy="304800"/>
          </a:xfrm>
          <a:prstGeom prst="rect">
            <a:avLst/>
          </a:prstGeom>
          <a:noFill/>
          <a:ln w="9525">
            <a:noFill/>
            <a:miter lim="800000"/>
            <a:headEnd/>
            <a:tailEnd/>
          </a:ln>
        </p:spPr>
        <p:txBody>
          <a:bodyPr wrap="none">
            <a:spAutoFit/>
          </a:bodyPr>
          <a:lstStyle/>
          <a:p>
            <a:r>
              <a:rPr lang="en-US" sz="1400">
                <a:latin typeface="Calibri" pitchFamily="-111" charset="0"/>
              </a:rPr>
              <a:t>2</a:t>
            </a:r>
          </a:p>
        </p:txBody>
      </p:sp>
      <p:sp>
        <p:nvSpPr>
          <p:cNvPr id="22" name="Text Box 43"/>
          <p:cNvSpPr txBox="1">
            <a:spLocks noChangeArrowheads="1"/>
          </p:cNvSpPr>
          <p:nvPr/>
        </p:nvSpPr>
        <p:spPr bwMode="auto">
          <a:xfrm>
            <a:off x="2133600" y="3265488"/>
            <a:ext cx="274638" cy="304800"/>
          </a:xfrm>
          <a:prstGeom prst="rect">
            <a:avLst/>
          </a:prstGeom>
          <a:noFill/>
          <a:ln w="9525">
            <a:noFill/>
            <a:miter lim="800000"/>
            <a:headEnd/>
            <a:tailEnd/>
          </a:ln>
        </p:spPr>
        <p:txBody>
          <a:bodyPr wrap="none">
            <a:spAutoFit/>
          </a:bodyPr>
          <a:lstStyle/>
          <a:p>
            <a:r>
              <a:rPr lang="en-US" sz="1400">
                <a:latin typeface="Calibri" pitchFamily="-111" charset="0"/>
              </a:rPr>
              <a:t>3</a:t>
            </a:r>
          </a:p>
        </p:txBody>
      </p:sp>
      <p:sp>
        <p:nvSpPr>
          <p:cNvPr id="23" name="Text Box 44"/>
          <p:cNvSpPr txBox="1">
            <a:spLocks noChangeArrowheads="1"/>
          </p:cNvSpPr>
          <p:nvPr/>
        </p:nvSpPr>
        <p:spPr bwMode="auto">
          <a:xfrm>
            <a:off x="2895600" y="3265488"/>
            <a:ext cx="274638" cy="304800"/>
          </a:xfrm>
          <a:prstGeom prst="rect">
            <a:avLst/>
          </a:prstGeom>
          <a:noFill/>
          <a:ln w="9525">
            <a:noFill/>
            <a:miter lim="800000"/>
            <a:headEnd/>
            <a:tailEnd/>
          </a:ln>
        </p:spPr>
        <p:txBody>
          <a:bodyPr wrap="none">
            <a:spAutoFit/>
          </a:bodyPr>
          <a:lstStyle/>
          <a:p>
            <a:r>
              <a:rPr lang="en-US" sz="1400">
                <a:latin typeface="Calibri" pitchFamily="-111" charset="0"/>
              </a:rPr>
              <a:t>4</a:t>
            </a:r>
          </a:p>
        </p:txBody>
      </p:sp>
      <p:sp>
        <p:nvSpPr>
          <p:cNvPr id="24" name="Text Box 45"/>
          <p:cNvSpPr txBox="1">
            <a:spLocks noChangeArrowheads="1"/>
          </p:cNvSpPr>
          <p:nvPr/>
        </p:nvSpPr>
        <p:spPr bwMode="auto">
          <a:xfrm>
            <a:off x="3581400" y="3265488"/>
            <a:ext cx="274638" cy="304800"/>
          </a:xfrm>
          <a:prstGeom prst="rect">
            <a:avLst/>
          </a:prstGeom>
          <a:noFill/>
          <a:ln w="9525">
            <a:noFill/>
            <a:miter lim="800000"/>
            <a:headEnd/>
            <a:tailEnd/>
          </a:ln>
        </p:spPr>
        <p:txBody>
          <a:bodyPr wrap="none">
            <a:spAutoFit/>
          </a:bodyPr>
          <a:lstStyle/>
          <a:p>
            <a:r>
              <a:rPr lang="en-US" sz="1400">
                <a:latin typeface="Calibri" pitchFamily="-111" charset="0"/>
              </a:rPr>
              <a:t>5</a:t>
            </a:r>
          </a:p>
        </p:txBody>
      </p:sp>
      <p:sp>
        <p:nvSpPr>
          <p:cNvPr id="25" name="Text Box 46"/>
          <p:cNvSpPr txBox="1">
            <a:spLocks noChangeArrowheads="1"/>
          </p:cNvSpPr>
          <p:nvPr/>
        </p:nvSpPr>
        <p:spPr bwMode="auto">
          <a:xfrm>
            <a:off x="4191000" y="3265488"/>
            <a:ext cx="274638" cy="304800"/>
          </a:xfrm>
          <a:prstGeom prst="rect">
            <a:avLst/>
          </a:prstGeom>
          <a:noFill/>
          <a:ln w="9525">
            <a:noFill/>
            <a:miter lim="800000"/>
            <a:headEnd/>
            <a:tailEnd/>
          </a:ln>
        </p:spPr>
        <p:txBody>
          <a:bodyPr wrap="none">
            <a:spAutoFit/>
          </a:bodyPr>
          <a:lstStyle/>
          <a:p>
            <a:r>
              <a:rPr lang="en-US" sz="1400">
                <a:latin typeface="Calibri" pitchFamily="-111" charset="0"/>
              </a:rPr>
              <a:t>6</a:t>
            </a:r>
          </a:p>
        </p:txBody>
      </p:sp>
      <p:sp>
        <p:nvSpPr>
          <p:cNvPr id="26" name="Text Box 47"/>
          <p:cNvSpPr txBox="1">
            <a:spLocks noChangeArrowheads="1"/>
          </p:cNvSpPr>
          <p:nvPr/>
        </p:nvSpPr>
        <p:spPr bwMode="auto">
          <a:xfrm>
            <a:off x="4953000" y="3265488"/>
            <a:ext cx="274638" cy="304800"/>
          </a:xfrm>
          <a:prstGeom prst="rect">
            <a:avLst/>
          </a:prstGeom>
          <a:noFill/>
          <a:ln w="9525">
            <a:noFill/>
            <a:miter lim="800000"/>
            <a:headEnd/>
            <a:tailEnd/>
          </a:ln>
        </p:spPr>
        <p:txBody>
          <a:bodyPr wrap="none">
            <a:spAutoFit/>
          </a:bodyPr>
          <a:lstStyle/>
          <a:p>
            <a:r>
              <a:rPr lang="en-US" sz="1400">
                <a:latin typeface="Calibri" pitchFamily="-111" charset="0"/>
              </a:rPr>
              <a:t>7</a:t>
            </a:r>
          </a:p>
        </p:txBody>
      </p:sp>
      <p:sp>
        <p:nvSpPr>
          <p:cNvPr id="27" name="Text Box 48"/>
          <p:cNvSpPr txBox="1">
            <a:spLocks noChangeArrowheads="1"/>
          </p:cNvSpPr>
          <p:nvPr/>
        </p:nvSpPr>
        <p:spPr bwMode="auto">
          <a:xfrm>
            <a:off x="5638800" y="3265488"/>
            <a:ext cx="274638" cy="304800"/>
          </a:xfrm>
          <a:prstGeom prst="rect">
            <a:avLst/>
          </a:prstGeom>
          <a:noFill/>
          <a:ln w="9525">
            <a:noFill/>
            <a:miter lim="800000"/>
            <a:headEnd/>
            <a:tailEnd/>
          </a:ln>
        </p:spPr>
        <p:txBody>
          <a:bodyPr wrap="none">
            <a:spAutoFit/>
          </a:bodyPr>
          <a:lstStyle/>
          <a:p>
            <a:r>
              <a:rPr lang="en-US" sz="1400">
                <a:latin typeface="Calibri" pitchFamily="-111" charset="0"/>
              </a:rPr>
              <a:t>8</a:t>
            </a:r>
          </a:p>
        </p:txBody>
      </p:sp>
      <p:sp>
        <p:nvSpPr>
          <p:cNvPr id="28" name="Text Box 49"/>
          <p:cNvSpPr txBox="1">
            <a:spLocks noChangeArrowheads="1"/>
          </p:cNvSpPr>
          <p:nvPr/>
        </p:nvSpPr>
        <p:spPr bwMode="auto">
          <a:xfrm>
            <a:off x="6324600" y="3265488"/>
            <a:ext cx="274638" cy="304800"/>
          </a:xfrm>
          <a:prstGeom prst="rect">
            <a:avLst/>
          </a:prstGeom>
          <a:noFill/>
          <a:ln w="9525">
            <a:noFill/>
            <a:miter lim="800000"/>
            <a:headEnd/>
            <a:tailEnd/>
          </a:ln>
        </p:spPr>
        <p:txBody>
          <a:bodyPr wrap="none">
            <a:spAutoFit/>
          </a:bodyPr>
          <a:lstStyle/>
          <a:p>
            <a:r>
              <a:rPr lang="en-US" sz="1400">
                <a:latin typeface="Calibri" pitchFamily="-111" charset="0"/>
              </a:rPr>
              <a:t>9</a:t>
            </a:r>
          </a:p>
        </p:txBody>
      </p:sp>
      <p:sp>
        <p:nvSpPr>
          <p:cNvPr id="29" name="Text Box 50"/>
          <p:cNvSpPr txBox="1">
            <a:spLocks noChangeArrowheads="1"/>
          </p:cNvSpPr>
          <p:nvPr/>
        </p:nvSpPr>
        <p:spPr bwMode="auto">
          <a:xfrm>
            <a:off x="7010400" y="3265488"/>
            <a:ext cx="365125" cy="304800"/>
          </a:xfrm>
          <a:prstGeom prst="rect">
            <a:avLst/>
          </a:prstGeom>
          <a:noFill/>
          <a:ln w="9525">
            <a:noFill/>
            <a:miter lim="800000"/>
            <a:headEnd/>
            <a:tailEnd/>
          </a:ln>
        </p:spPr>
        <p:txBody>
          <a:bodyPr wrap="none">
            <a:spAutoFit/>
          </a:bodyPr>
          <a:lstStyle/>
          <a:p>
            <a:r>
              <a:rPr lang="en-US" sz="1400">
                <a:latin typeface="Calibri" pitchFamily="-111" charset="0"/>
              </a:rPr>
              <a:t>10</a:t>
            </a:r>
          </a:p>
        </p:txBody>
      </p:sp>
      <p:pic>
        <p:nvPicPr>
          <p:cNvPr id="32" name="Picture 54"/>
          <p:cNvPicPr>
            <a:picLocks noChangeAspect="1" noChangeArrowheads="1"/>
          </p:cNvPicPr>
          <p:nvPr/>
        </p:nvPicPr>
        <p:blipFill>
          <a:blip r:embed="rId3"/>
          <a:srcRect/>
          <a:stretch>
            <a:fillRect/>
          </a:stretch>
        </p:blipFill>
        <p:spPr bwMode="auto">
          <a:xfrm>
            <a:off x="795794" y="2735700"/>
            <a:ext cx="427038" cy="665162"/>
          </a:xfrm>
          <a:prstGeom prst="rect">
            <a:avLst/>
          </a:prstGeom>
          <a:noFill/>
          <a:ln w="9525">
            <a:noFill/>
            <a:miter lim="800000"/>
            <a:headEnd/>
            <a:tailEnd/>
          </a:ln>
        </p:spPr>
      </p:pic>
      <p:pic>
        <p:nvPicPr>
          <p:cNvPr id="33" name="Picture 55"/>
          <p:cNvPicPr>
            <a:picLocks noChangeAspect="1" noChangeArrowheads="1"/>
          </p:cNvPicPr>
          <p:nvPr/>
        </p:nvPicPr>
        <p:blipFill>
          <a:blip r:embed="rId3"/>
          <a:srcRect/>
          <a:stretch>
            <a:fillRect/>
          </a:stretch>
        </p:blipFill>
        <p:spPr bwMode="auto">
          <a:xfrm>
            <a:off x="2773398" y="2662843"/>
            <a:ext cx="427038" cy="665162"/>
          </a:xfrm>
          <a:prstGeom prst="rect">
            <a:avLst/>
          </a:prstGeom>
          <a:noFill/>
          <a:ln w="9525">
            <a:noFill/>
            <a:miter lim="800000"/>
            <a:headEnd/>
            <a:tailEnd/>
          </a:ln>
        </p:spPr>
      </p:pic>
      <p:pic>
        <p:nvPicPr>
          <p:cNvPr id="35" name="Picture 57"/>
          <p:cNvPicPr>
            <a:picLocks noChangeAspect="1" noChangeArrowheads="1"/>
          </p:cNvPicPr>
          <p:nvPr/>
        </p:nvPicPr>
        <p:blipFill>
          <a:blip r:embed="rId3"/>
          <a:srcRect/>
          <a:stretch>
            <a:fillRect/>
          </a:stretch>
        </p:blipFill>
        <p:spPr bwMode="auto">
          <a:xfrm>
            <a:off x="4895011" y="2687179"/>
            <a:ext cx="427038" cy="665162"/>
          </a:xfrm>
          <a:prstGeom prst="rect">
            <a:avLst/>
          </a:prstGeom>
          <a:noFill/>
          <a:ln w="9525">
            <a:noFill/>
            <a:miter lim="800000"/>
            <a:headEnd/>
            <a:tailEnd/>
          </a:ln>
        </p:spPr>
      </p:pic>
      <p:pic>
        <p:nvPicPr>
          <p:cNvPr id="36" name="Picture 58"/>
          <p:cNvPicPr>
            <a:picLocks noChangeAspect="1" noChangeArrowheads="1"/>
          </p:cNvPicPr>
          <p:nvPr/>
        </p:nvPicPr>
        <p:blipFill>
          <a:blip r:embed="rId3"/>
          <a:srcRect/>
          <a:stretch>
            <a:fillRect/>
          </a:stretch>
        </p:blipFill>
        <p:spPr bwMode="auto">
          <a:xfrm>
            <a:off x="9824710" y="2698603"/>
            <a:ext cx="427038" cy="665162"/>
          </a:xfrm>
          <a:prstGeom prst="rect">
            <a:avLst/>
          </a:prstGeom>
          <a:noFill/>
          <a:ln w="9525">
            <a:noFill/>
            <a:miter lim="800000"/>
            <a:headEnd/>
            <a:tailEnd/>
          </a:ln>
        </p:spPr>
      </p:pic>
      <p:pic>
        <p:nvPicPr>
          <p:cNvPr id="18" name="Picture 22"/>
          <p:cNvPicPr>
            <a:picLocks noChangeAspect="1" noChangeArrowheads="1"/>
          </p:cNvPicPr>
          <p:nvPr/>
        </p:nvPicPr>
        <p:blipFill>
          <a:blip r:embed="rId2"/>
          <a:srcRect/>
          <a:stretch>
            <a:fillRect/>
          </a:stretch>
        </p:blipFill>
        <p:spPr bwMode="auto">
          <a:xfrm>
            <a:off x="7467600" y="3154363"/>
            <a:ext cx="744538" cy="549275"/>
          </a:xfrm>
          <a:prstGeom prst="rect">
            <a:avLst/>
          </a:prstGeom>
          <a:noFill/>
          <a:ln w="9525">
            <a:noFill/>
            <a:miter lim="800000"/>
            <a:headEnd/>
            <a:tailEnd/>
          </a:ln>
        </p:spPr>
      </p:pic>
      <p:sp>
        <p:nvSpPr>
          <p:cNvPr id="30" name="Text Box 51"/>
          <p:cNvSpPr txBox="1">
            <a:spLocks noChangeArrowheads="1"/>
          </p:cNvSpPr>
          <p:nvPr/>
        </p:nvSpPr>
        <p:spPr bwMode="auto">
          <a:xfrm>
            <a:off x="7696200" y="3265488"/>
            <a:ext cx="365125" cy="304800"/>
          </a:xfrm>
          <a:prstGeom prst="rect">
            <a:avLst/>
          </a:prstGeom>
          <a:noFill/>
          <a:ln w="9525">
            <a:noFill/>
            <a:miter lim="800000"/>
            <a:headEnd/>
            <a:tailEnd/>
          </a:ln>
        </p:spPr>
        <p:txBody>
          <a:bodyPr wrap="none">
            <a:spAutoFit/>
          </a:bodyPr>
          <a:lstStyle/>
          <a:p>
            <a:r>
              <a:rPr lang="en-US" sz="1400">
                <a:latin typeface="Calibri" pitchFamily="-111" charset="0"/>
              </a:rPr>
              <a:t>11</a:t>
            </a:r>
          </a:p>
        </p:txBody>
      </p:sp>
      <p:pic>
        <p:nvPicPr>
          <p:cNvPr id="38" name="Picture 60"/>
          <p:cNvPicPr>
            <a:picLocks noChangeAspect="1" noChangeArrowheads="1"/>
          </p:cNvPicPr>
          <p:nvPr/>
        </p:nvPicPr>
        <p:blipFill>
          <a:blip r:embed="rId4"/>
          <a:srcRect/>
          <a:stretch>
            <a:fillRect/>
          </a:stretch>
        </p:blipFill>
        <p:spPr bwMode="auto">
          <a:xfrm>
            <a:off x="595985" y="3447256"/>
            <a:ext cx="427038" cy="652462"/>
          </a:xfrm>
          <a:prstGeom prst="rect">
            <a:avLst/>
          </a:prstGeom>
          <a:noFill/>
          <a:ln w="9525">
            <a:noFill/>
            <a:miter lim="800000"/>
            <a:headEnd/>
            <a:tailEnd/>
          </a:ln>
        </p:spPr>
      </p:pic>
      <p:pic>
        <p:nvPicPr>
          <p:cNvPr id="39" name="Picture 61"/>
          <p:cNvPicPr>
            <a:picLocks noChangeAspect="1" noChangeArrowheads="1"/>
          </p:cNvPicPr>
          <p:nvPr/>
        </p:nvPicPr>
        <p:blipFill>
          <a:blip r:embed="rId4"/>
          <a:srcRect/>
          <a:stretch>
            <a:fillRect/>
          </a:stretch>
        </p:blipFill>
        <p:spPr bwMode="auto">
          <a:xfrm>
            <a:off x="5888286" y="3483050"/>
            <a:ext cx="427038" cy="652462"/>
          </a:xfrm>
          <a:prstGeom prst="rect">
            <a:avLst/>
          </a:prstGeom>
          <a:noFill/>
          <a:ln w="9525">
            <a:noFill/>
            <a:miter lim="800000"/>
            <a:headEnd/>
            <a:tailEnd/>
          </a:ln>
        </p:spPr>
      </p:pic>
      <p:pic>
        <p:nvPicPr>
          <p:cNvPr id="40" name="Picture 62"/>
          <p:cNvPicPr>
            <a:picLocks noChangeAspect="1" noChangeArrowheads="1"/>
          </p:cNvPicPr>
          <p:nvPr/>
        </p:nvPicPr>
        <p:blipFill>
          <a:blip r:embed="rId4"/>
          <a:srcRect/>
          <a:stretch>
            <a:fillRect/>
          </a:stretch>
        </p:blipFill>
        <p:spPr bwMode="auto">
          <a:xfrm>
            <a:off x="3533740" y="3460149"/>
            <a:ext cx="427038" cy="652462"/>
          </a:xfrm>
          <a:prstGeom prst="rect">
            <a:avLst/>
          </a:prstGeom>
          <a:noFill/>
          <a:ln w="9525">
            <a:noFill/>
            <a:miter lim="800000"/>
            <a:headEnd/>
            <a:tailEnd/>
          </a:ln>
        </p:spPr>
      </p:pic>
      <p:pic>
        <p:nvPicPr>
          <p:cNvPr id="41" name="Picture 63"/>
          <p:cNvPicPr>
            <a:picLocks noChangeAspect="1" noChangeArrowheads="1"/>
          </p:cNvPicPr>
          <p:nvPr/>
        </p:nvPicPr>
        <p:blipFill>
          <a:blip r:embed="rId4"/>
          <a:srcRect/>
          <a:stretch>
            <a:fillRect/>
          </a:stretch>
        </p:blipFill>
        <p:spPr bwMode="auto">
          <a:xfrm>
            <a:off x="9072297" y="3470059"/>
            <a:ext cx="427038" cy="652462"/>
          </a:xfrm>
          <a:prstGeom prst="rect">
            <a:avLst/>
          </a:prstGeom>
          <a:noFill/>
          <a:ln w="9525">
            <a:noFill/>
            <a:miter lim="800000"/>
            <a:headEnd/>
            <a:tailEnd/>
          </a:ln>
        </p:spPr>
      </p:pic>
      <p:pic>
        <p:nvPicPr>
          <p:cNvPr id="42" name="Picture 64"/>
          <p:cNvPicPr>
            <a:picLocks noChangeAspect="1" noChangeArrowheads="1"/>
          </p:cNvPicPr>
          <p:nvPr/>
        </p:nvPicPr>
        <p:blipFill>
          <a:blip r:embed="rId4"/>
          <a:srcRect/>
          <a:stretch>
            <a:fillRect/>
          </a:stretch>
        </p:blipFill>
        <p:spPr bwMode="auto">
          <a:xfrm>
            <a:off x="2050869" y="3456918"/>
            <a:ext cx="427038" cy="652462"/>
          </a:xfrm>
          <a:prstGeom prst="rect">
            <a:avLst/>
          </a:prstGeom>
          <a:noFill/>
          <a:ln w="9525">
            <a:noFill/>
            <a:miter lim="800000"/>
            <a:headEnd/>
            <a:tailEnd/>
          </a:ln>
        </p:spPr>
      </p:pic>
      <p:pic>
        <p:nvPicPr>
          <p:cNvPr id="19" name="Picture 24"/>
          <p:cNvPicPr>
            <a:picLocks noChangeAspect="1" noChangeArrowheads="1"/>
          </p:cNvPicPr>
          <p:nvPr/>
        </p:nvPicPr>
        <p:blipFill>
          <a:blip r:embed="rId5"/>
          <a:srcRect/>
          <a:stretch>
            <a:fillRect/>
          </a:stretch>
        </p:blipFill>
        <p:spPr bwMode="auto">
          <a:xfrm>
            <a:off x="11132211" y="3143541"/>
            <a:ext cx="744538" cy="549275"/>
          </a:xfrm>
          <a:prstGeom prst="rect">
            <a:avLst/>
          </a:prstGeom>
          <a:noFill/>
          <a:ln w="9525">
            <a:noFill/>
            <a:miter lim="800000"/>
            <a:headEnd/>
            <a:tailEnd/>
          </a:ln>
        </p:spPr>
      </p:pic>
      <p:sp>
        <p:nvSpPr>
          <p:cNvPr id="31" name="Text Box 52"/>
          <p:cNvSpPr txBox="1">
            <a:spLocks noChangeArrowheads="1"/>
          </p:cNvSpPr>
          <p:nvPr/>
        </p:nvSpPr>
        <p:spPr bwMode="auto">
          <a:xfrm>
            <a:off x="11334809" y="3236410"/>
            <a:ext cx="367408" cy="307777"/>
          </a:xfrm>
          <a:prstGeom prst="rect">
            <a:avLst/>
          </a:prstGeom>
          <a:noFill/>
          <a:ln w="9525">
            <a:noFill/>
            <a:miter lim="800000"/>
            <a:headEnd/>
            <a:tailEnd/>
          </a:ln>
        </p:spPr>
        <p:txBody>
          <a:bodyPr wrap="none">
            <a:spAutoFit/>
          </a:bodyPr>
          <a:lstStyle/>
          <a:p>
            <a:r>
              <a:rPr lang="en-US" sz="1400" dirty="0">
                <a:solidFill>
                  <a:schemeClr val="bg1"/>
                </a:solidFill>
                <a:latin typeface="Calibri" pitchFamily="-111" charset="0"/>
              </a:rPr>
              <a:t>16</a:t>
            </a:r>
          </a:p>
        </p:txBody>
      </p:sp>
      <p:pic>
        <p:nvPicPr>
          <p:cNvPr id="43" name="Picture 65"/>
          <p:cNvPicPr>
            <a:picLocks noChangeAspect="1" noChangeArrowheads="1"/>
          </p:cNvPicPr>
          <p:nvPr/>
        </p:nvPicPr>
        <p:blipFill>
          <a:blip r:embed="rId6"/>
          <a:srcRect/>
          <a:stretch>
            <a:fillRect/>
          </a:stretch>
        </p:blipFill>
        <p:spPr bwMode="auto">
          <a:xfrm rot="10800000">
            <a:off x="11164892" y="2625757"/>
            <a:ext cx="427038" cy="646113"/>
          </a:xfrm>
          <a:prstGeom prst="rect">
            <a:avLst/>
          </a:prstGeom>
          <a:noFill/>
          <a:ln w="9525">
            <a:noFill/>
            <a:miter lim="800000"/>
            <a:headEnd/>
            <a:tailEnd/>
          </a:ln>
        </p:spPr>
      </p:pic>
      <p:sp>
        <p:nvSpPr>
          <p:cNvPr id="44" name="Text Box 66"/>
          <p:cNvSpPr txBox="1">
            <a:spLocks noChangeArrowheads="1"/>
          </p:cNvSpPr>
          <p:nvPr/>
        </p:nvSpPr>
        <p:spPr bwMode="auto">
          <a:xfrm>
            <a:off x="106906" y="2309495"/>
            <a:ext cx="1372394" cy="461665"/>
          </a:xfrm>
          <a:prstGeom prst="rect">
            <a:avLst/>
          </a:prstGeom>
          <a:noFill/>
          <a:ln w="9525">
            <a:noFill/>
            <a:miter lim="800000"/>
            <a:headEnd/>
            <a:tailEnd/>
          </a:ln>
        </p:spPr>
        <p:txBody>
          <a:bodyPr wrap="square">
            <a:spAutoFit/>
          </a:bodyPr>
          <a:lstStyle/>
          <a:p>
            <a:r>
              <a:rPr lang="en-US" sz="1200" b="1" dirty="0">
                <a:latin typeface="Calibri" pitchFamily="-111" charset="0"/>
              </a:rPr>
              <a:t>August 22nd</a:t>
            </a:r>
          </a:p>
          <a:p>
            <a:r>
              <a:rPr lang="en-US" sz="1200" dirty="0">
                <a:latin typeface="Calibri" pitchFamily="-111" charset="0"/>
              </a:rPr>
              <a:t>Contract initiated </a:t>
            </a:r>
          </a:p>
        </p:txBody>
      </p:sp>
      <p:sp>
        <p:nvSpPr>
          <p:cNvPr id="45" name="Text Box 67"/>
          <p:cNvSpPr txBox="1">
            <a:spLocks noChangeArrowheads="1"/>
          </p:cNvSpPr>
          <p:nvPr/>
        </p:nvSpPr>
        <p:spPr bwMode="auto">
          <a:xfrm>
            <a:off x="2477907" y="2156819"/>
            <a:ext cx="1207284" cy="461665"/>
          </a:xfrm>
          <a:prstGeom prst="rect">
            <a:avLst/>
          </a:prstGeom>
          <a:noFill/>
          <a:ln w="9525">
            <a:noFill/>
            <a:miter lim="800000"/>
            <a:headEnd/>
            <a:tailEnd/>
          </a:ln>
        </p:spPr>
        <p:txBody>
          <a:bodyPr wrap="square">
            <a:spAutoFit/>
          </a:bodyPr>
          <a:lstStyle/>
          <a:p>
            <a:r>
              <a:rPr lang="en-US" sz="1200" b="1" dirty="0">
                <a:latin typeface="Calibri" pitchFamily="-111" charset="0"/>
              </a:rPr>
              <a:t>September 15th</a:t>
            </a:r>
          </a:p>
          <a:p>
            <a:r>
              <a:rPr lang="en-US" sz="1200" dirty="0">
                <a:latin typeface="Calibri" pitchFamily="-111" charset="0"/>
              </a:rPr>
              <a:t>Progress Report. </a:t>
            </a:r>
          </a:p>
        </p:txBody>
      </p:sp>
      <p:sp>
        <p:nvSpPr>
          <p:cNvPr id="46" name="Text Box 68"/>
          <p:cNvSpPr txBox="1">
            <a:spLocks noChangeArrowheads="1"/>
          </p:cNvSpPr>
          <p:nvPr/>
        </p:nvSpPr>
        <p:spPr bwMode="auto">
          <a:xfrm>
            <a:off x="3186761" y="4103617"/>
            <a:ext cx="1278877" cy="646331"/>
          </a:xfrm>
          <a:prstGeom prst="rect">
            <a:avLst/>
          </a:prstGeom>
          <a:noFill/>
          <a:ln w="9525">
            <a:noFill/>
            <a:miter lim="800000"/>
            <a:headEnd/>
            <a:tailEnd/>
          </a:ln>
        </p:spPr>
        <p:txBody>
          <a:bodyPr wrap="square">
            <a:spAutoFit/>
          </a:bodyPr>
          <a:lstStyle/>
          <a:p>
            <a:r>
              <a:rPr lang="en-US" sz="1200" b="1" dirty="0">
                <a:latin typeface="Calibri" pitchFamily="-111" charset="0"/>
              </a:rPr>
              <a:t>September 20th </a:t>
            </a:r>
          </a:p>
          <a:p>
            <a:r>
              <a:rPr lang="en-US" sz="1200" dirty="0">
                <a:latin typeface="Calibri" pitchFamily="-111" charset="0"/>
              </a:rPr>
              <a:t>Task Force Cancelled IRMA</a:t>
            </a:r>
          </a:p>
        </p:txBody>
      </p:sp>
      <p:sp>
        <p:nvSpPr>
          <p:cNvPr id="47" name="Text Box 69"/>
          <p:cNvSpPr txBox="1">
            <a:spLocks noChangeArrowheads="1"/>
          </p:cNvSpPr>
          <p:nvPr/>
        </p:nvSpPr>
        <p:spPr bwMode="auto">
          <a:xfrm>
            <a:off x="4688582" y="1604591"/>
            <a:ext cx="1158875" cy="1046440"/>
          </a:xfrm>
          <a:prstGeom prst="rect">
            <a:avLst/>
          </a:prstGeom>
          <a:noFill/>
          <a:ln w="9525">
            <a:noFill/>
            <a:miter lim="800000"/>
            <a:headEnd/>
            <a:tailEnd/>
          </a:ln>
        </p:spPr>
        <p:txBody>
          <a:bodyPr>
            <a:spAutoFit/>
          </a:bodyPr>
          <a:lstStyle/>
          <a:p>
            <a:r>
              <a:rPr lang="en-US" sz="1200" b="1" dirty="0">
                <a:latin typeface="Calibri" pitchFamily="-111" charset="0"/>
              </a:rPr>
              <a:t>October 5th</a:t>
            </a:r>
          </a:p>
          <a:p>
            <a:r>
              <a:rPr lang="en-US" sz="1200" dirty="0">
                <a:latin typeface="Calibri" pitchFamily="-111" charset="0"/>
              </a:rPr>
              <a:t>Task Force Meet Progress Report and Research </a:t>
            </a:r>
          </a:p>
        </p:txBody>
      </p:sp>
      <p:sp>
        <p:nvSpPr>
          <p:cNvPr id="49" name="Text Box 71"/>
          <p:cNvSpPr txBox="1">
            <a:spLocks noChangeArrowheads="1"/>
          </p:cNvSpPr>
          <p:nvPr/>
        </p:nvSpPr>
        <p:spPr bwMode="auto">
          <a:xfrm>
            <a:off x="8662987" y="4159398"/>
            <a:ext cx="1158875" cy="646331"/>
          </a:xfrm>
          <a:prstGeom prst="rect">
            <a:avLst/>
          </a:prstGeom>
          <a:noFill/>
          <a:ln w="9525">
            <a:noFill/>
            <a:miter lim="800000"/>
            <a:headEnd/>
            <a:tailEnd/>
          </a:ln>
        </p:spPr>
        <p:txBody>
          <a:bodyPr>
            <a:spAutoFit/>
          </a:bodyPr>
          <a:lstStyle/>
          <a:p>
            <a:r>
              <a:rPr lang="en-US" sz="1200" b="1" dirty="0">
                <a:latin typeface="Calibri" pitchFamily="-111" charset="0"/>
              </a:rPr>
              <a:t>November 15</a:t>
            </a:r>
            <a:r>
              <a:rPr lang="en-US" sz="1200" b="1" baseline="30000" dirty="0">
                <a:latin typeface="Calibri" pitchFamily="-111" charset="0"/>
              </a:rPr>
              <a:t>th</a:t>
            </a:r>
            <a:r>
              <a:rPr lang="en-US" sz="1200" b="1" dirty="0">
                <a:latin typeface="Calibri" pitchFamily="-111" charset="0"/>
              </a:rPr>
              <a:t> </a:t>
            </a:r>
          </a:p>
          <a:p>
            <a:r>
              <a:rPr lang="en-US" sz="1200" dirty="0">
                <a:latin typeface="Calibri" pitchFamily="-111" charset="0"/>
              </a:rPr>
              <a:t>Resubmit Final Draft  </a:t>
            </a:r>
          </a:p>
        </p:txBody>
      </p:sp>
      <p:sp>
        <p:nvSpPr>
          <p:cNvPr id="50" name="Text Box 72"/>
          <p:cNvSpPr txBox="1">
            <a:spLocks noChangeArrowheads="1"/>
          </p:cNvSpPr>
          <p:nvPr/>
        </p:nvSpPr>
        <p:spPr bwMode="auto">
          <a:xfrm>
            <a:off x="1392889" y="4083926"/>
            <a:ext cx="1158875" cy="646331"/>
          </a:xfrm>
          <a:prstGeom prst="rect">
            <a:avLst/>
          </a:prstGeom>
          <a:noFill/>
          <a:ln w="9525">
            <a:noFill/>
            <a:miter lim="800000"/>
            <a:headEnd/>
            <a:tailEnd/>
          </a:ln>
        </p:spPr>
        <p:txBody>
          <a:bodyPr>
            <a:spAutoFit/>
          </a:bodyPr>
          <a:lstStyle/>
          <a:p>
            <a:r>
              <a:rPr lang="en-US" sz="1200" b="1" dirty="0">
                <a:latin typeface="Calibri" pitchFamily="-111" charset="0"/>
              </a:rPr>
              <a:t>September 5th</a:t>
            </a:r>
          </a:p>
          <a:p>
            <a:r>
              <a:rPr lang="en-US" sz="1200" dirty="0">
                <a:latin typeface="Calibri" pitchFamily="-111" charset="0"/>
              </a:rPr>
              <a:t>Statement of Work Final</a:t>
            </a:r>
          </a:p>
        </p:txBody>
      </p:sp>
      <p:sp>
        <p:nvSpPr>
          <p:cNvPr id="52" name="Text Box 74"/>
          <p:cNvSpPr txBox="1">
            <a:spLocks noChangeArrowheads="1"/>
          </p:cNvSpPr>
          <p:nvPr/>
        </p:nvSpPr>
        <p:spPr bwMode="auto">
          <a:xfrm>
            <a:off x="10387609" y="4154248"/>
            <a:ext cx="1158875" cy="954107"/>
          </a:xfrm>
          <a:prstGeom prst="rect">
            <a:avLst/>
          </a:prstGeom>
          <a:noFill/>
          <a:ln w="9525">
            <a:noFill/>
            <a:miter lim="800000"/>
            <a:headEnd/>
            <a:tailEnd/>
          </a:ln>
        </p:spPr>
        <p:txBody>
          <a:bodyPr>
            <a:spAutoFit/>
          </a:bodyPr>
          <a:lstStyle/>
          <a:p>
            <a:r>
              <a:rPr lang="en-US" sz="1200" b="1" dirty="0">
                <a:latin typeface="Calibri" pitchFamily="-111" charset="0"/>
              </a:rPr>
              <a:t>December 6</a:t>
            </a:r>
            <a:r>
              <a:rPr lang="en-US" sz="1200" b="1" baseline="30000" dirty="0">
                <a:latin typeface="Calibri" pitchFamily="-111" charset="0"/>
              </a:rPr>
              <a:t>th</a:t>
            </a:r>
            <a:r>
              <a:rPr lang="en-US" sz="1200" b="1" dirty="0">
                <a:latin typeface="Calibri" pitchFamily="-111" charset="0"/>
              </a:rPr>
              <a:t>  </a:t>
            </a:r>
            <a:r>
              <a:rPr lang="en-US" sz="1400" dirty="0">
                <a:latin typeface="Calibri" pitchFamily="-111" charset="0"/>
              </a:rPr>
              <a:t>Update and Submit Final Report</a:t>
            </a:r>
            <a:r>
              <a:rPr lang="en-US" sz="1200" dirty="0">
                <a:latin typeface="Calibri" pitchFamily="-111" charset="0"/>
              </a:rPr>
              <a:t>. </a:t>
            </a:r>
          </a:p>
        </p:txBody>
      </p:sp>
      <p:sp>
        <p:nvSpPr>
          <p:cNvPr id="54" name="Text Box 76"/>
          <p:cNvSpPr txBox="1">
            <a:spLocks noChangeArrowheads="1"/>
          </p:cNvSpPr>
          <p:nvPr/>
        </p:nvSpPr>
        <p:spPr bwMode="auto">
          <a:xfrm>
            <a:off x="8032233" y="1705178"/>
            <a:ext cx="1158875" cy="954107"/>
          </a:xfrm>
          <a:prstGeom prst="rect">
            <a:avLst/>
          </a:prstGeom>
          <a:noFill/>
          <a:ln w="9525">
            <a:noFill/>
            <a:miter lim="800000"/>
            <a:headEnd/>
            <a:tailEnd/>
          </a:ln>
        </p:spPr>
        <p:txBody>
          <a:bodyPr>
            <a:spAutoFit/>
          </a:bodyPr>
          <a:lstStyle/>
          <a:p>
            <a:r>
              <a:rPr lang="en-US" sz="1200" b="1" dirty="0">
                <a:latin typeface="Calibri" pitchFamily="-111" charset="0"/>
              </a:rPr>
              <a:t>November 8</a:t>
            </a:r>
            <a:r>
              <a:rPr lang="en-US" sz="1200" b="1" baseline="30000" dirty="0">
                <a:latin typeface="Calibri" pitchFamily="-111" charset="0"/>
              </a:rPr>
              <a:t>th</a:t>
            </a:r>
            <a:r>
              <a:rPr lang="en-US" sz="1200" b="1" dirty="0">
                <a:latin typeface="Calibri" pitchFamily="-111" charset="0"/>
              </a:rPr>
              <a:t> </a:t>
            </a:r>
            <a:r>
              <a:rPr lang="en-US" sz="1400" dirty="0">
                <a:latin typeface="Calibri" pitchFamily="-111" charset="0"/>
              </a:rPr>
              <a:t>APD Response comments</a:t>
            </a:r>
          </a:p>
        </p:txBody>
      </p:sp>
      <p:sp>
        <p:nvSpPr>
          <p:cNvPr id="55" name="Text Box 77"/>
          <p:cNvSpPr txBox="1">
            <a:spLocks noChangeArrowheads="1"/>
          </p:cNvSpPr>
          <p:nvPr/>
        </p:nvSpPr>
        <p:spPr bwMode="auto">
          <a:xfrm>
            <a:off x="7325653" y="4154051"/>
            <a:ext cx="1158875" cy="646331"/>
          </a:xfrm>
          <a:prstGeom prst="rect">
            <a:avLst/>
          </a:prstGeom>
          <a:noFill/>
          <a:ln w="9525">
            <a:noFill/>
            <a:miter lim="800000"/>
            <a:headEnd/>
            <a:tailEnd/>
          </a:ln>
        </p:spPr>
        <p:txBody>
          <a:bodyPr>
            <a:spAutoFit/>
          </a:bodyPr>
          <a:lstStyle/>
          <a:p>
            <a:r>
              <a:rPr lang="en-US" sz="1200" b="1" dirty="0">
                <a:latin typeface="Calibri" pitchFamily="-111" charset="0"/>
              </a:rPr>
              <a:t>October 30th</a:t>
            </a:r>
          </a:p>
          <a:p>
            <a:r>
              <a:rPr lang="en-US" sz="1200" dirty="0">
                <a:latin typeface="Calibri" pitchFamily="-111" charset="0"/>
              </a:rPr>
              <a:t>Final Draft Submittal</a:t>
            </a:r>
          </a:p>
        </p:txBody>
      </p:sp>
      <p:pic>
        <p:nvPicPr>
          <p:cNvPr id="57" name="Picture 79"/>
          <p:cNvPicPr>
            <a:picLocks noChangeAspect="1" noChangeArrowheads="1"/>
          </p:cNvPicPr>
          <p:nvPr/>
        </p:nvPicPr>
        <p:blipFill>
          <a:blip r:embed="rId7"/>
          <a:srcRect/>
          <a:stretch>
            <a:fillRect/>
          </a:stretch>
        </p:blipFill>
        <p:spPr bwMode="auto">
          <a:xfrm>
            <a:off x="-66675" y="5562600"/>
            <a:ext cx="9309100" cy="219075"/>
          </a:xfrm>
          <a:prstGeom prst="rect">
            <a:avLst/>
          </a:prstGeom>
          <a:noFill/>
          <a:ln w="9525">
            <a:noFill/>
            <a:miter lim="800000"/>
            <a:headEnd/>
            <a:tailEnd/>
          </a:ln>
        </p:spPr>
      </p:pic>
      <p:pic>
        <p:nvPicPr>
          <p:cNvPr id="62" name="Picture 22"/>
          <p:cNvPicPr>
            <a:picLocks noChangeAspect="1" noChangeArrowheads="1"/>
          </p:cNvPicPr>
          <p:nvPr/>
        </p:nvPicPr>
        <p:blipFill>
          <a:blip r:embed="rId2"/>
          <a:srcRect/>
          <a:stretch>
            <a:fillRect/>
          </a:stretch>
        </p:blipFill>
        <p:spPr bwMode="auto">
          <a:xfrm>
            <a:off x="8199367" y="3155643"/>
            <a:ext cx="744538" cy="549275"/>
          </a:xfrm>
          <a:prstGeom prst="rect">
            <a:avLst/>
          </a:prstGeom>
          <a:noFill/>
          <a:ln w="9525">
            <a:noFill/>
            <a:miter lim="800000"/>
            <a:headEnd/>
            <a:tailEnd/>
          </a:ln>
        </p:spPr>
      </p:pic>
      <p:sp>
        <p:nvSpPr>
          <p:cNvPr id="63" name="Text Box 51"/>
          <p:cNvSpPr txBox="1">
            <a:spLocks noChangeArrowheads="1"/>
          </p:cNvSpPr>
          <p:nvPr/>
        </p:nvSpPr>
        <p:spPr bwMode="auto">
          <a:xfrm>
            <a:off x="8427967" y="3266768"/>
            <a:ext cx="367408" cy="307777"/>
          </a:xfrm>
          <a:prstGeom prst="rect">
            <a:avLst/>
          </a:prstGeom>
          <a:noFill/>
          <a:ln w="9525">
            <a:noFill/>
            <a:miter lim="800000"/>
            <a:headEnd/>
            <a:tailEnd/>
          </a:ln>
        </p:spPr>
        <p:txBody>
          <a:bodyPr wrap="none">
            <a:spAutoFit/>
          </a:bodyPr>
          <a:lstStyle/>
          <a:p>
            <a:r>
              <a:rPr lang="en-US" sz="1400" dirty="0">
                <a:latin typeface="Calibri" pitchFamily="-111" charset="0"/>
              </a:rPr>
              <a:t>12</a:t>
            </a:r>
          </a:p>
        </p:txBody>
      </p:sp>
      <p:pic>
        <p:nvPicPr>
          <p:cNvPr id="64" name="Picture 59"/>
          <p:cNvPicPr>
            <a:picLocks noChangeAspect="1" noChangeArrowheads="1"/>
          </p:cNvPicPr>
          <p:nvPr/>
        </p:nvPicPr>
        <p:blipFill>
          <a:blip r:embed="rId3"/>
          <a:srcRect/>
          <a:stretch>
            <a:fillRect/>
          </a:stretch>
        </p:blipFill>
        <p:spPr bwMode="auto">
          <a:xfrm rot="10800000">
            <a:off x="7630510" y="3453577"/>
            <a:ext cx="427038" cy="665162"/>
          </a:xfrm>
          <a:prstGeom prst="rect">
            <a:avLst/>
          </a:prstGeom>
          <a:noFill/>
          <a:ln w="9525">
            <a:noFill/>
            <a:miter lim="800000"/>
            <a:headEnd/>
            <a:tailEnd/>
          </a:ln>
        </p:spPr>
      </p:pic>
      <p:pic>
        <p:nvPicPr>
          <p:cNvPr id="66" name="Picture 22"/>
          <p:cNvPicPr>
            <a:picLocks noChangeAspect="1" noChangeArrowheads="1"/>
          </p:cNvPicPr>
          <p:nvPr/>
        </p:nvPicPr>
        <p:blipFill>
          <a:blip r:embed="rId2"/>
          <a:srcRect/>
          <a:stretch>
            <a:fillRect/>
          </a:stretch>
        </p:blipFill>
        <p:spPr bwMode="auto">
          <a:xfrm>
            <a:off x="8922064" y="3148013"/>
            <a:ext cx="744538" cy="549275"/>
          </a:xfrm>
          <a:prstGeom prst="rect">
            <a:avLst/>
          </a:prstGeom>
          <a:noFill/>
          <a:ln w="9525">
            <a:noFill/>
            <a:miter lim="800000"/>
            <a:headEnd/>
            <a:tailEnd/>
          </a:ln>
        </p:spPr>
      </p:pic>
      <p:sp>
        <p:nvSpPr>
          <p:cNvPr id="67" name="Text Box 51"/>
          <p:cNvSpPr txBox="1">
            <a:spLocks noChangeArrowheads="1"/>
          </p:cNvSpPr>
          <p:nvPr/>
        </p:nvSpPr>
        <p:spPr bwMode="auto">
          <a:xfrm>
            <a:off x="9150664" y="3259138"/>
            <a:ext cx="367408" cy="307777"/>
          </a:xfrm>
          <a:prstGeom prst="rect">
            <a:avLst/>
          </a:prstGeom>
          <a:noFill/>
          <a:ln w="9525">
            <a:noFill/>
            <a:miter lim="800000"/>
            <a:headEnd/>
            <a:tailEnd/>
          </a:ln>
        </p:spPr>
        <p:txBody>
          <a:bodyPr wrap="none">
            <a:spAutoFit/>
          </a:bodyPr>
          <a:lstStyle/>
          <a:p>
            <a:r>
              <a:rPr lang="en-US" sz="1400" dirty="0">
                <a:latin typeface="Calibri" pitchFamily="-111" charset="0"/>
              </a:rPr>
              <a:t>13</a:t>
            </a:r>
          </a:p>
        </p:txBody>
      </p:sp>
      <p:pic>
        <p:nvPicPr>
          <p:cNvPr id="68" name="Picture 59"/>
          <p:cNvPicPr>
            <a:picLocks noChangeAspect="1" noChangeArrowheads="1"/>
          </p:cNvPicPr>
          <p:nvPr/>
        </p:nvPicPr>
        <p:blipFill>
          <a:blip r:embed="rId3"/>
          <a:srcRect/>
          <a:stretch>
            <a:fillRect/>
          </a:stretch>
        </p:blipFill>
        <p:spPr bwMode="auto">
          <a:xfrm>
            <a:off x="8271009" y="2681663"/>
            <a:ext cx="427038" cy="665162"/>
          </a:xfrm>
          <a:prstGeom prst="rect">
            <a:avLst/>
          </a:prstGeom>
          <a:noFill/>
          <a:ln w="9525">
            <a:noFill/>
            <a:miter lim="800000"/>
            <a:headEnd/>
            <a:tailEnd/>
          </a:ln>
        </p:spPr>
      </p:pic>
      <p:pic>
        <p:nvPicPr>
          <p:cNvPr id="70" name="Picture 22"/>
          <p:cNvPicPr>
            <a:picLocks noChangeAspect="1" noChangeArrowheads="1"/>
          </p:cNvPicPr>
          <p:nvPr/>
        </p:nvPicPr>
        <p:blipFill>
          <a:blip r:embed="rId2"/>
          <a:srcRect/>
          <a:stretch>
            <a:fillRect/>
          </a:stretch>
        </p:blipFill>
        <p:spPr bwMode="auto">
          <a:xfrm>
            <a:off x="9646464" y="3154363"/>
            <a:ext cx="744538" cy="549275"/>
          </a:xfrm>
          <a:prstGeom prst="rect">
            <a:avLst/>
          </a:prstGeom>
          <a:noFill/>
          <a:ln w="9525">
            <a:noFill/>
            <a:miter lim="800000"/>
            <a:headEnd/>
            <a:tailEnd/>
          </a:ln>
        </p:spPr>
      </p:pic>
      <p:sp>
        <p:nvSpPr>
          <p:cNvPr id="71" name="Text Box 51"/>
          <p:cNvSpPr txBox="1">
            <a:spLocks noChangeArrowheads="1"/>
          </p:cNvSpPr>
          <p:nvPr/>
        </p:nvSpPr>
        <p:spPr bwMode="auto">
          <a:xfrm>
            <a:off x="9875064" y="3265488"/>
            <a:ext cx="367408" cy="307777"/>
          </a:xfrm>
          <a:prstGeom prst="rect">
            <a:avLst/>
          </a:prstGeom>
          <a:noFill/>
          <a:ln w="9525">
            <a:noFill/>
            <a:miter lim="800000"/>
            <a:headEnd/>
            <a:tailEnd/>
          </a:ln>
        </p:spPr>
        <p:txBody>
          <a:bodyPr wrap="none">
            <a:spAutoFit/>
          </a:bodyPr>
          <a:lstStyle/>
          <a:p>
            <a:r>
              <a:rPr lang="en-US" sz="1400" dirty="0">
                <a:latin typeface="Calibri" pitchFamily="-111" charset="0"/>
              </a:rPr>
              <a:t>14</a:t>
            </a:r>
          </a:p>
        </p:txBody>
      </p:sp>
      <p:pic>
        <p:nvPicPr>
          <p:cNvPr id="72" name="Picture 59"/>
          <p:cNvPicPr>
            <a:picLocks noChangeAspect="1" noChangeArrowheads="1"/>
          </p:cNvPicPr>
          <p:nvPr/>
        </p:nvPicPr>
        <p:blipFill>
          <a:blip r:embed="rId3"/>
          <a:srcRect/>
          <a:stretch>
            <a:fillRect/>
          </a:stretch>
        </p:blipFill>
        <p:spPr bwMode="auto">
          <a:xfrm rot="10800000">
            <a:off x="10591811" y="3477732"/>
            <a:ext cx="427038" cy="665162"/>
          </a:xfrm>
          <a:prstGeom prst="rect">
            <a:avLst/>
          </a:prstGeom>
          <a:noFill/>
          <a:ln w="9525">
            <a:noFill/>
            <a:miter lim="800000"/>
            <a:headEnd/>
            <a:tailEnd/>
          </a:ln>
        </p:spPr>
      </p:pic>
      <p:pic>
        <p:nvPicPr>
          <p:cNvPr id="78" name="Picture 22"/>
          <p:cNvPicPr>
            <a:picLocks noChangeAspect="1" noChangeArrowheads="1"/>
          </p:cNvPicPr>
          <p:nvPr/>
        </p:nvPicPr>
        <p:blipFill>
          <a:blip r:embed="rId2"/>
          <a:srcRect/>
          <a:stretch>
            <a:fillRect/>
          </a:stretch>
        </p:blipFill>
        <p:spPr bwMode="auto">
          <a:xfrm>
            <a:off x="10387609" y="3145922"/>
            <a:ext cx="744538" cy="549275"/>
          </a:xfrm>
          <a:prstGeom prst="rect">
            <a:avLst/>
          </a:prstGeom>
          <a:noFill/>
          <a:ln w="9525">
            <a:noFill/>
            <a:miter lim="800000"/>
            <a:headEnd/>
            <a:tailEnd/>
          </a:ln>
        </p:spPr>
      </p:pic>
      <p:sp>
        <p:nvSpPr>
          <p:cNvPr id="79" name="Text Box 51"/>
          <p:cNvSpPr txBox="1">
            <a:spLocks noChangeArrowheads="1"/>
          </p:cNvSpPr>
          <p:nvPr/>
        </p:nvSpPr>
        <p:spPr bwMode="auto">
          <a:xfrm>
            <a:off x="10616209" y="3257047"/>
            <a:ext cx="367408" cy="307777"/>
          </a:xfrm>
          <a:prstGeom prst="rect">
            <a:avLst/>
          </a:prstGeom>
          <a:noFill/>
          <a:ln w="9525">
            <a:noFill/>
            <a:miter lim="800000"/>
            <a:headEnd/>
            <a:tailEnd/>
          </a:ln>
        </p:spPr>
        <p:txBody>
          <a:bodyPr wrap="none">
            <a:spAutoFit/>
          </a:bodyPr>
          <a:lstStyle/>
          <a:p>
            <a:r>
              <a:rPr lang="en-US" sz="1400" dirty="0">
                <a:latin typeface="Calibri" pitchFamily="-111" charset="0"/>
              </a:rPr>
              <a:t>15</a:t>
            </a:r>
          </a:p>
        </p:txBody>
      </p:sp>
      <p:sp>
        <p:nvSpPr>
          <p:cNvPr id="81" name="Text Box 71"/>
          <p:cNvSpPr txBox="1">
            <a:spLocks noChangeArrowheads="1"/>
          </p:cNvSpPr>
          <p:nvPr/>
        </p:nvSpPr>
        <p:spPr bwMode="auto">
          <a:xfrm>
            <a:off x="10814837" y="2127507"/>
            <a:ext cx="1158875" cy="461665"/>
          </a:xfrm>
          <a:prstGeom prst="rect">
            <a:avLst/>
          </a:prstGeom>
          <a:noFill/>
          <a:ln w="9525">
            <a:noFill/>
            <a:miter lim="800000"/>
            <a:headEnd/>
            <a:tailEnd/>
          </a:ln>
        </p:spPr>
        <p:txBody>
          <a:bodyPr>
            <a:spAutoFit/>
          </a:bodyPr>
          <a:lstStyle/>
          <a:p>
            <a:r>
              <a:rPr lang="en-US" sz="1200" b="1" dirty="0">
                <a:latin typeface="Calibri" pitchFamily="-111" charset="0"/>
              </a:rPr>
              <a:t>December 15</a:t>
            </a:r>
            <a:r>
              <a:rPr lang="en-US" sz="1200" b="1" baseline="30000" dirty="0">
                <a:latin typeface="Calibri" pitchFamily="-111" charset="0"/>
              </a:rPr>
              <a:t>th</a:t>
            </a:r>
            <a:endParaRPr lang="en-US" sz="1200" b="1" dirty="0">
              <a:latin typeface="Calibri" pitchFamily="-111" charset="0"/>
            </a:endParaRPr>
          </a:p>
          <a:p>
            <a:r>
              <a:rPr lang="en-US" sz="1200" dirty="0">
                <a:latin typeface="Calibri" pitchFamily="-111" charset="0"/>
              </a:rPr>
              <a:t>APD Submittal</a:t>
            </a:r>
            <a:endParaRPr lang="en-US" sz="1400" dirty="0">
              <a:latin typeface="Calibri" pitchFamily="-111" charset="0"/>
            </a:endParaRPr>
          </a:p>
        </p:txBody>
      </p:sp>
      <p:sp>
        <p:nvSpPr>
          <p:cNvPr id="82" name="Text Box 71"/>
          <p:cNvSpPr txBox="1">
            <a:spLocks noChangeArrowheads="1"/>
          </p:cNvSpPr>
          <p:nvPr/>
        </p:nvSpPr>
        <p:spPr bwMode="auto">
          <a:xfrm>
            <a:off x="9530679" y="2113280"/>
            <a:ext cx="1220111" cy="461665"/>
          </a:xfrm>
          <a:prstGeom prst="rect">
            <a:avLst/>
          </a:prstGeom>
          <a:noFill/>
          <a:ln w="9525">
            <a:noFill/>
            <a:miter lim="800000"/>
            <a:headEnd/>
            <a:tailEnd/>
          </a:ln>
        </p:spPr>
        <p:txBody>
          <a:bodyPr wrap="square">
            <a:spAutoFit/>
          </a:bodyPr>
          <a:lstStyle/>
          <a:p>
            <a:r>
              <a:rPr lang="en-US" sz="1200" b="1" dirty="0">
                <a:latin typeface="Calibri" pitchFamily="-111" charset="0"/>
              </a:rPr>
              <a:t>November 28th</a:t>
            </a:r>
          </a:p>
          <a:p>
            <a:r>
              <a:rPr lang="en-US" sz="1200" dirty="0">
                <a:latin typeface="Calibri" pitchFamily="-111" charset="0"/>
              </a:rPr>
              <a:t>Task Force. </a:t>
            </a:r>
          </a:p>
        </p:txBody>
      </p:sp>
      <p:sp>
        <p:nvSpPr>
          <p:cNvPr id="84" name="Text Box 66"/>
          <p:cNvSpPr txBox="1">
            <a:spLocks noChangeArrowheads="1"/>
          </p:cNvSpPr>
          <p:nvPr/>
        </p:nvSpPr>
        <p:spPr bwMode="auto">
          <a:xfrm>
            <a:off x="449601" y="4101951"/>
            <a:ext cx="994844" cy="430887"/>
          </a:xfrm>
          <a:prstGeom prst="rect">
            <a:avLst/>
          </a:prstGeom>
          <a:noFill/>
          <a:ln w="9525">
            <a:noFill/>
            <a:miter lim="800000"/>
            <a:headEnd/>
            <a:tailEnd/>
          </a:ln>
        </p:spPr>
        <p:txBody>
          <a:bodyPr wrap="square">
            <a:spAutoFit/>
          </a:bodyPr>
          <a:lstStyle/>
          <a:p>
            <a:r>
              <a:rPr lang="en-US" sz="1000" b="1" dirty="0">
                <a:latin typeface="Calibri" pitchFamily="-111" charset="0"/>
              </a:rPr>
              <a:t>August 2nd</a:t>
            </a:r>
          </a:p>
          <a:p>
            <a:r>
              <a:rPr lang="en-US" sz="1200" dirty="0">
                <a:latin typeface="Calibri" pitchFamily="-111" charset="0"/>
              </a:rPr>
              <a:t>Task Force </a:t>
            </a:r>
          </a:p>
        </p:txBody>
      </p:sp>
      <p:sp>
        <p:nvSpPr>
          <p:cNvPr id="86" name="TextBox 85"/>
          <p:cNvSpPr txBox="1"/>
          <p:nvPr/>
        </p:nvSpPr>
        <p:spPr>
          <a:xfrm>
            <a:off x="5419932" y="4132417"/>
            <a:ext cx="1478417" cy="707886"/>
          </a:xfrm>
          <a:prstGeom prst="rect">
            <a:avLst/>
          </a:prstGeom>
          <a:noFill/>
        </p:spPr>
        <p:txBody>
          <a:bodyPr wrap="none" rtlCol="0">
            <a:spAutoFit/>
          </a:bodyPr>
          <a:lstStyle/>
          <a:p>
            <a:pPr algn="ctr"/>
            <a:r>
              <a:rPr lang="en-US" sz="1200" b="1" dirty="0"/>
              <a:t>October 6</a:t>
            </a:r>
            <a:r>
              <a:rPr lang="en-US" sz="1200" b="1" baseline="30000" dirty="0"/>
              <a:t>th</a:t>
            </a:r>
            <a:r>
              <a:rPr lang="en-US" sz="1200" b="1" dirty="0"/>
              <a:t> – 30</a:t>
            </a:r>
            <a:r>
              <a:rPr lang="en-US" sz="1200" b="1" baseline="30000" dirty="0"/>
              <a:t>th</a:t>
            </a:r>
            <a:r>
              <a:rPr lang="en-US" sz="1200" b="1" dirty="0"/>
              <a:t> </a:t>
            </a:r>
          </a:p>
          <a:p>
            <a:pPr algn="ctr"/>
            <a:r>
              <a:rPr lang="en-US" sz="1400" dirty="0"/>
              <a:t>Recommendation</a:t>
            </a:r>
          </a:p>
          <a:p>
            <a:pPr algn="ctr"/>
            <a:r>
              <a:rPr lang="en-US" sz="1400" dirty="0"/>
              <a:t>Concepts</a:t>
            </a:r>
          </a:p>
        </p:txBody>
      </p:sp>
    </p:spTree>
    <p:extLst>
      <p:ext uri="{BB962C8B-B14F-4D97-AF65-F5344CB8AC3E}">
        <p14:creationId xmlns:p14="http://schemas.microsoft.com/office/powerpoint/2010/main" val="3360895508"/>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39" y="187325"/>
            <a:ext cx="4861249" cy="1600200"/>
          </a:xfrm>
        </p:spPr>
        <p:txBody>
          <a:bodyPr anchor="t">
            <a:normAutofit/>
          </a:bodyPr>
          <a:lstStyle/>
          <a:p>
            <a:r>
              <a:rPr lang="en-US" sz="2700" dirty="0">
                <a:solidFill>
                  <a:srgbClr val="FF0000"/>
                </a:solidFill>
              </a:rPr>
              <a:t>Recommendation #4</a:t>
            </a:r>
            <a:br>
              <a:rPr lang="en-US" sz="2800" dirty="0"/>
            </a:br>
            <a:r>
              <a:rPr lang="en-US" sz="2800" dirty="0"/>
              <a:t>Technology Project Grant Program</a:t>
            </a:r>
          </a:p>
        </p:txBody>
      </p:sp>
      <p:sp>
        <p:nvSpPr>
          <p:cNvPr id="4" name="Text Placeholder 3"/>
          <p:cNvSpPr>
            <a:spLocks noGrp="1"/>
          </p:cNvSpPr>
          <p:nvPr>
            <p:ph type="body" sz="half" idx="2"/>
          </p:nvPr>
        </p:nvSpPr>
        <p:spPr>
          <a:xfrm>
            <a:off x="401250" y="1614196"/>
            <a:ext cx="4469330" cy="4338767"/>
          </a:xfrm>
          <a:solidFill>
            <a:schemeClr val="accent3">
              <a:lumMod val="20000"/>
              <a:lumOff val="80000"/>
            </a:schemeClr>
          </a:solidFill>
          <a:effectLst>
            <a:glow rad="139700">
              <a:schemeClr val="accent3">
                <a:satMod val="175000"/>
                <a:alpha val="40000"/>
              </a:schemeClr>
            </a:glow>
          </a:effectLst>
        </p:spPr>
        <p:txBody>
          <a:bodyPr>
            <a:normAutofit/>
          </a:bodyPr>
          <a:lstStyle/>
          <a:p>
            <a:pPr marL="285750" indent="-285750">
              <a:buFont typeface="Wingdings" panose="05000000000000000000" pitchFamily="2" charset="2"/>
              <a:buChar char="ü"/>
            </a:pPr>
            <a:r>
              <a:rPr lang="en-US" b="1" dirty="0"/>
              <a:t>Provide dispatchers with adequate time to make better dispatching decisions than the current system permits.</a:t>
            </a:r>
          </a:p>
          <a:p>
            <a:pPr marL="285750" indent="-285750">
              <a:buFont typeface="Wingdings" panose="05000000000000000000" pitchFamily="2" charset="2"/>
              <a:buChar char="ü"/>
            </a:pPr>
            <a:r>
              <a:rPr lang="en-US" b="1" dirty="0"/>
              <a:t>Speed up effective communication between dispatchers and drivers, and reduce the error rate in communicating between them.</a:t>
            </a:r>
          </a:p>
          <a:p>
            <a:pPr marL="285750" indent="-285750">
              <a:buFont typeface="Wingdings" panose="05000000000000000000" pitchFamily="2" charset="2"/>
              <a:buChar char="ü"/>
            </a:pPr>
            <a:r>
              <a:rPr lang="en-US" b="1" dirty="0"/>
              <a:t>Offer a higher level of customer service to callers requesting information or booking trips.</a:t>
            </a:r>
          </a:p>
          <a:p>
            <a:pPr marL="285750" indent="-285750">
              <a:buFont typeface="Wingdings" panose="05000000000000000000" pitchFamily="2" charset="2"/>
              <a:buChar char="ü"/>
            </a:pPr>
            <a:r>
              <a:rPr lang="en-US" b="1" dirty="0"/>
              <a:t>Accommodate the transportation needs of passengers in a more timely manner.</a:t>
            </a:r>
          </a:p>
          <a:p>
            <a:pPr marL="285750" indent="-285750">
              <a:buFont typeface="Wingdings" panose="05000000000000000000" pitchFamily="2" charset="2"/>
              <a:buChar char="ü"/>
            </a:pPr>
            <a:r>
              <a:rPr lang="en-US" b="1" dirty="0"/>
              <a:t>Generate accurate and informative reports using trip execution times and mileages.</a:t>
            </a:r>
          </a:p>
          <a:p>
            <a:pPr marL="285750" indent="-285750">
              <a:buFont typeface="Wingdings" panose="05000000000000000000" pitchFamily="2" charset="2"/>
              <a:buChar char="ü"/>
            </a:pPr>
            <a:r>
              <a:rPr lang="en-US" b="1" dirty="0"/>
              <a:t>Improve On time performance</a:t>
            </a:r>
          </a:p>
          <a:p>
            <a:pPr marL="285750" indent="-285750">
              <a:buFont typeface="Wingdings" panose="05000000000000000000" pitchFamily="2" charset="2"/>
              <a:buChar char="ü"/>
            </a:pPr>
            <a:r>
              <a:rPr lang="en-US" b="1" dirty="0"/>
              <a:t>Accurate Passenger pick up / drop off time stamp</a:t>
            </a:r>
          </a:p>
          <a:p>
            <a:pPr marL="285750" indent="-285750">
              <a:buFont typeface="Wingdings" panose="05000000000000000000" pitchFamily="2" charset="2"/>
              <a:buChar char="ü"/>
            </a:pPr>
            <a:r>
              <a:rPr lang="en-US" b="1" dirty="0"/>
              <a:t>Convenient fare technology applications</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9112" r="9112"/>
          <a:stretch>
            <a:fillRect/>
          </a:stretch>
        </p:blipFill>
        <p:spPr/>
      </p:pic>
    </p:spTree>
    <p:extLst>
      <p:ext uri="{BB962C8B-B14F-4D97-AF65-F5344CB8AC3E}">
        <p14:creationId xmlns:p14="http://schemas.microsoft.com/office/powerpoint/2010/main" val="404938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34" y="80010"/>
            <a:ext cx="4861249" cy="1600200"/>
          </a:xfrm>
        </p:spPr>
        <p:txBody>
          <a:bodyPr anchor="t">
            <a:normAutofit fontScale="90000"/>
          </a:bodyPr>
          <a:lstStyle/>
          <a:p>
            <a:r>
              <a:rPr lang="en-US" sz="2700" dirty="0">
                <a:solidFill>
                  <a:srgbClr val="FF0000"/>
                </a:solidFill>
              </a:rPr>
              <a:t>Recommendation #5</a:t>
            </a:r>
            <a:br>
              <a:rPr lang="en-US" sz="2800" dirty="0"/>
            </a:br>
            <a:r>
              <a:rPr lang="en-US" sz="2800" dirty="0"/>
              <a:t>Redesign and Transition of the APD Transportation Business Model </a:t>
            </a:r>
          </a:p>
        </p:txBody>
      </p:sp>
      <p:sp>
        <p:nvSpPr>
          <p:cNvPr id="4" name="Text Placeholder 3"/>
          <p:cNvSpPr>
            <a:spLocks noGrp="1"/>
          </p:cNvSpPr>
          <p:nvPr>
            <p:ph type="body" sz="half" idx="2"/>
          </p:nvPr>
        </p:nvSpPr>
        <p:spPr>
          <a:xfrm>
            <a:off x="401249" y="1680210"/>
            <a:ext cx="4936561" cy="4272753"/>
          </a:xfrm>
          <a:solidFill>
            <a:schemeClr val="accent3">
              <a:lumMod val="20000"/>
              <a:lumOff val="80000"/>
            </a:schemeClr>
          </a:solidFill>
          <a:effectLst>
            <a:glow rad="139700">
              <a:schemeClr val="accent3">
                <a:satMod val="175000"/>
                <a:alpha val="40000"/>
              </a:schemeClr>
            </a:glow>
          </a:effectLst>
        </p:spPr>
        <p:txBody>
          <a:bodyPr>
            <a:normAutofit fontScale="92500" lnSpcReduction="10000"/>
          </a:bodyPr>
          <a:lstStyle/>
          <a:p>
            <a:pPr marL="342900" indent="-342900">
              <a:buFont typeface="+mj-lt"/>
              <a:buAutoNum type="arabicParenR"/>
            </a:pPr>
            <a:r>
              <a:rPr lang="en-US" b="1" dirty="0"/>
              <a:t>The APD is currently operating without a centralized procedure and structure to assign APD waiver transportation services to eligible providers. </a:t>
            </a:r>
          </a:p>
          <a:p>
            <a:pPr marL="342900" indent="-342900">
              <a:buFont typeface="+mj-lt"/>
              <a:buAutoNum type="arabicParenR"/>
            </a:pPr>
            <a:r>
              <a:rPr lang="en-US" b="1" dirty="0"/>
              <a:t>Transportation services are assigned by local waiver support coordinators who may have limited knowledge of available transportation services. </a:t>
            </a:r>
          </a:p>
          <a:p>
            <a:pPr marL="342900" indent="-342900">
              <a:buFont typeface="+mj-lt"/>
              <a:buAutoNum type="arabicParenR"/>
            </a:pPr>
            <a:r>
              <a:rPr lang="en-US" b="1" dirty="0"/>
              <a:t>There is limited coordination with the CTCs throughout the state, due in part to the low APD trip rate reimbursements. </a:t>
            </a:r>
          </a:p>
          <a:p>
            <a:pPr marL="342900" indent="-342900">
              <a:buFont typeface="+mj-lt"/>
              <a:buAutoNum type="arabicParenR"/>
            </a:pPr>
            <a:r>
              <a:rPr lang="en-US" b="1" dirty="0"/>
              <a:t>The lack of common definitions does not provide the ability to gather data on trip types, trips provided and costs on a statewide basis to provide a systematic assessment of the APD waiver transportation program.</a:t>
            </a:r>
          </a:p>
          <a:p>
            <a:pPr marL="342900" indent="-342900">
              <a:buFont typeface="+mj-lt"/>
              <a:buAutoNum type="arabicParenR"/>
            </a:pPr>
            <a:r>
              <a:rPr lang="en-US" b="1" dirty="0"/>
              <a:t>There is not a consistent process to assess the quality of transportation services provided to determine if minimum contractual standards are being met in regard to vehicles, driver training and background checks, and other related factors.</a:t>
            </a:r>
          </a:p>
        </p:txBody>
      </p:sp>
      <p:pic>
        <p:nvPicPr>
          <p:cNvPr id="9" name="Picture Placeholder 8"/>
          <p:cNvPicPr>
            <a:picLocks noGrp="1" noChangeAspect="1"/>
          </p:cNvPicPr>
          <p:nvPr>
            <p:ph type="pic" idx="1"/>
          </p:nvPr>
        </p:nvPicPr>
        <p:blipFill>
          <a:blip r:embed="rId2"/>
          <a:srcRect t="3853" b="3853"/>
          <a:stretch>
            <a:fillRect/>
          </a:stretch>
        </p:blipFill>
        <p:spPr>
          <a:xfrm>
            <a:off x="5262498" y="422911"/>
            <a:ext cx="6843703" cy="5530052"/>
          </a:xfrm>
          <a:prstGeom prst="rect">
            <a:avLst/>
          </a:prstGeom>
        </p:spPr>
      </p:pic>
    </p:spTree>
    <p:extLst>
      <p:ext uri="{BB962C8B-B14F-4D97-AF65-F5344CB8AC3E}">
        <p14:creationId xmlns:p14="http://schemas.microsoft.com/office/powerpoint/2010/main" val="966905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4" y="250371"/>
            <a:ext cx="7834604" cy="1600200"/>
          </a:xfrm>
        </p:spPr>
        <p:txBody>
          <a:bodyPr anchor="t">
            <a:normAutofit/>
          </a:bodyPr>
          <a:lstStyle/>
          <a:p>
            <a:r>
              <a:rPr lang="en-US" sz="2700" dirty="0">
                <a:solidFill>
                  <a:srgbClr val="FF0000"/>
                </a:solidFill>
              </a:rPr>
              <a:t>Recommendation #6</a:t>
            </a:r>
            <a:br>
              <a:rPr lang="en-US" sz="2800" dirty="0"/>
            </a:br>
            <a:r>
              <a:rPr lang="en-US" sz="2800" dirty="0"/>
              <a:t>Establishment of IDD Transportation Sensitivity Training Program</a:t>
            </a:r>
          </a:p>
        </p:txBody>
      </p:sp>
      <p:sp>
        <p:nvSpPr>
          <p:cNvPr id="4" name="Text Placeholder 3"/>
          <p:cNvSpPr>
            <a:spLocks noGrp="1"/>
          </p:cNvSpPr>
          <p:nvPr>
            <p:ph type="body" sz="half" idx="2"/>
          </p:nvPr>
        </p:nvSpPr>
        <p:spPr>
          <a:xfrm>
            <a:off x="345249" y="2141375"/>
            <a:ext cx="4469330" cy="3811588"/>
          </a:xfrm>
          <a:solidFill>
            <a:schemeClr val="accent3">
              <a:lumMod val="20000"/>
              <a:lumOff val="80000"/>
            </a:schemeClr>
          </a:solidFill>
          <a:effectLst>
            <a:glow rad="139700">
              <a:schemeClr val="accent3">
                <a:satMod val="175000"/>
                <a:alpha val="40000"/>
              </a:schemeClr>
            </a:glow>
          </a:effectLst>
        </p:spPr>
        <p:txBody>
          <a:bodyPr>
            <a:normAutofit/>
          </a:bodyPr>
          <a:lstStyle/>
          <a:p>
            <a:pPr marL="285750" indent="-285750">
              <a:buFont typeface="Wingdings" panose="05000000000000000000" pitchFamily="2" charset="2"/>
              <a:buChar char="ü"/>
            </a:pPr>
            <a:r>
              <a:rPr lang="en-US" sz="2000" b="1" dirty="0"/>
              <a:t>Specifically Designed for Transportation Customers with Intellectual and Developmental Disabilities</a:t>
            </a:r>
          </a:p>
          <a:p>
            <a:pPr marL="285750" indent="-285750">
              <a:buFont typeface="Wingdings" panose="05000000000000000000" pitchFamily="2" charset="2"/>
              <a:buChar char="ü"/>
            </a:pPr>
            <a:r>
              <a:rPr lang="en-US" sz="2000" b="1" dirty="0"/>
              <a:t>Sensitivity Element Targets Transportation Personnel to Understand, Communicate and Provide Customer Care</a:t>
            </a:r>
          </a:p>
          <a:p>
            <a:pPr marL="285750" indent="-285750">
              <a:buFont typeface="Wingdings" panose="05000000000000000000" pitchFamily="2" charset="2"/>
              <a:buChar char="ü"/>
            </a:pPr>
            <a:r>
              <a:rPr lang="en-US" sz="2000" b="1" dirty="0"/>
              <a:t>Training Element is for Both Providers and Customers of Service to Expand Service Type Options and Capabilities</a:t>
            </a:r>
          </a:p>
        </p:txBody>
      </p:sp>
      <p:pic>
        <p:nvPicPr>
          <p:cNvPr id="8" name="Picture 7"/>
          <p:cNvPicPr>
            <a:picLocks noChangeAspect="1"/>
          </p:cNvPicPr>
          <p:nvPr/>
        </p:nvPicPr>
        <p:blipFill rotWithShape="1">
          <a:blip r:embed="rId2"/>
          <a:srcRect l="4114" t="20501" r="19080" b="7239"/>
          <a:stretch/>
        </p:blipFill>
        <p:spPr>
          <a:xfrm>
            <a:off x="5004302" y="2141375"/>
            <a:ext cx="7116164" cy="3765855"/>
          </a:xfrm>
          <a:prstGeom prst="rect">
            <a:avLst/>
          </a:prstGeom>
        </p:spPr>
      </p:pic>
    </p:spTree>
    <p:extLst>
      <p:ext uri="{BB962C8B-B14F-4D97-AF65-F5344CB8AC3E}">
        <p14:creationId xmlns:p14="http://schemas.microsoft.com/office/powerpoint/2010/main" val="2772318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5" y="167950"/>
            <a:ext cx="9190654" cy="1399593"/>
          </a:xfrm>
        </p:spPr>
        <p:txBody>
          <a:bodyPr anchor="t">
            <a:normAutofit/>
          </a:bodyPr>
          <a:lstStyle/>
          <a:p>
            <a:r>
              <a:rPr lang="en-US" sz="2700" dirty="0">
                <a:solidFill>
                  <a:srgbClr val="FF0000"/>
                </a:solidFill>
              </a:rPr>
              <a:t>Recommendation #7</a:t>
            </a:r>
            <a:br>
              <a:rPr lang="en-US" sz="2800" dirty="0"/>
            </a:br>
            <a:r>
              <a:rPr lang="en-US" sz="2800" dirty="0"/>
              <a:t>Establish a Florida Mobility Management Technical Assistance Resource Program</a:t>
            </a:r>
          </a:p>
        </p:txBody>
      </p:sp>
      <p:sp>
        <p:nvSpPr>
          <p:cNvPr id="4" name="Text Placeholder 3"/>
          <p:cNvSpPr>
            <a:spLocks noGrp="1"/>
          </p:cNvSpPr>
          <p:nvPr>
            <p:ph type="body" sz="half" idx="2"/>
          </p:nvPr>
        </p:nvSpPr>
        <p:spPr>
          <a:xfrm>
            <a:off x="326588" y="1642188"/>
            <a:ext cx="4469330" cy="4380685"/>
          </a:xfrm>
          <a:solidFill>
            <a:schemeClr val="accent3">
              <a:lumMod val="20000"/>
              <a:lumOff val="80000"/>
            </a:schemeClr>
          </a:solidFill>
          <a:effectLst>
            <a:glow rad="139700">
              <a:schemeClr val="accent3">
                <a:satMod val="175000"/>
                <a:alpha val="40000"/>
              </a:schemeClr>
            </a:glow>
          </a:effectLst>
        </p:spPr>
        <p:txBody>
          <a:bodyPr>
            <a:noAutofit/>
          </a:bodyPr>
          <a:lstStyle/>
          <a:p>
            <a:pPr marL="342900" indent="-342900">
              <a:buAutoNum type="arabicPeriod"/>
            </a:pPr>
            <a:r>
              <a:rPr lang="en-US" sz="1800" b="1" dirty="0"/>
              <a:t>Technical Assistance and Professional Development Network of Mobility Mangers</a:t>
            </a:r>
          </a:p>
          <a:p>
            <a:pPr marL="342900" indent="-342900">
              <a:buAutoNum type="arabicPeriod"/>
            </a:pPr>
            <a:r>
              <a:rPr lang="en-US" sz="1800" b="1" dirty="0"/>
              <a:t>Supports Education and Awareness of Techniques, Strategies and Best Practices of Mobility Management</a:t>
            </a:r>
          </a:p>
          <a:p>
            <a:pPr marL="342900" indent="-342900">
              <a:buAutoNum type="arabicPeriod"/>
            </a:pPr>
            <a:r>
              <a:rPr lang="en-US" sz="1800" b="1" dirty="0"/>
              <a:t>Promotes Keen Focus on Customer Care and Advocacy</a:t>
            </a:r>
          </a:p>
          <a:p>
            <a:pPr marL="342900" indent="-342900">
              <a:buAutoNum type="arabicPeriod"/>
            </a:pPr>
            <a:r>
              <a:rPr lang="en-US" sz="1800" b="1" dirty="0"/>
              <a:t>Emphasizes Specific Customer Market Needs and Tailored Transportation Options</a:t>
            </a:r>
          </a:p>
          <a:p>
            <a:pPr marL="342900" indent="-342900">
              <a:buAutoNum type="arabicPeriod"/>
            </a:pPr>
            <a:r>
              <a:rPr lang="en-US" sz="1800" b="1" dirty="0"/>
              <a:t>Encourages Innovative Service Development and Partnerships</a:t>
            </a:r>
          </a:p>
          <a:p>
            <a:pPr marL="342900" indent="-342900">
              <a:buAutoNum type="arabicPeriod"/>
            </a:pPr>
            <a:r>
              <a:rPr lang="en-US" sz="1800" b="1" dirty="0"/>
              <a:t>Promoted Local and Regional Coordination</a:t>
            </a:r>
          </a:p>
        </p:txBody>
      </p:sp>
      <p:pic>
        <p:nvPicPr>
          <p:cNvPr id="11" name="Picture 10"/>
          <p:cNvPicPr>
            <a:picLocks noChangeAspect="1"/>
          </p:cNvPicPr>
          <p:nvPr/>
        </p:nvPicPr>
        <p:blipFill rotWithShape="1">
          <a:blip r:embed="rId2"/>
          <a:srcRect l="10033" t="15808" r="11090" b="10330"/>
          <a:stretch/>
        </p:blipFill>
        <p:spPr>
          <a:xfrm>
            <a:off x="4879910" y="2099387"/>
            <a:ext cx="7228114" cy="3807291"/>
          </a:xfrm>
          <a:prstGeom prst="rect">
            <a:avLst/>
          </a:prstGeom>
        </p:spPr>
      </p:pic>
    </p:spTree>
    <p:extLst>
      <p:ext uri="{BB962C8B-B14F-4D97-AF65-F5344CB8AC3E}">
        <p14:creationId xmlns:p14="http://schemas.microsoft.com/office/powerpoint/2010/main" val="47729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3572037"/>
            <a:ext cx="7857202" cy="242611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a:buNone/>
            </a:pPr>
            <a:r>
              <a:rPr lang="en-US" sz="4000" b="1" dirty="0">
                <a:solidFill>
                  <a:srgbClr val="0F6528"/>
                </a:solidFill>
              </a:rPr>
              <a:t>Contact Information:           </a:t>
            </a:r>
            <a:r>
              <a:rPr lang="en-US" sz="3500" dirty="0"/>
              <a:t>Rob Gregg</a:t>
            </a:r>
          </a:p>
          <a:p>
            <a:pPr algn="r">
              <a:buFont typeface="Arial"/>
              <a:buNone/>
            </a:pPr>
            <a:r>
              <a:rPr lang="en-US" sz="3500" dirty="0">
                <a:hlinkClick r:id="rId2"/>
              </a:rPr>
              <a:t>gregg@cutr.usf.edu</a:t>
            </a:r>
            <a:endParaRPr lang="en-US" sz="3500" dirty="0"/>
          </a:p>
          <a:p>
            <a:pPr algn="r">
              <a:buFont typeface="Arial"/>
              <a:buNone/>
            </a:pPr>
            <a:r>
              <a:rPr lang="en-US" sz="3500" dirty="0">
                <a:cs typeface="Helvetica Neue"/>
              </a:rPr>
              <a:t>Jay Goodwill</a:t>
            </a:r>
          </a:p>
          <a:p>
            <a:pPr algn="r">
              <a:buFont typeface="Arial"/>
              <a:buNone/>
            </a:pPr>
            <a:r>
              <a:rPr lang="en-US" sz="3500" dirty="0">
                <a:cs typeface="Helvetica Neue"/>
                <a:hlinkClick r:id="rId3"/>
              </a:rPr>
              <a:t>jaygoodwill@cutr.usf.edu</a:t>
            </a:r>
            <a:endParaRPr lang="en-US" sz="3500" dirty="0">
              <a:cs typeface="Helvetica Neue"/>
            </a:endParaRPr>
          </a:p>
          <a:p>
            <a:pPr algn="r">
              <a:buFont typeface="Arial"/>
              <a:buNone/>
            </a:pPr>
            <a:endParaRPr lang="en-US" sz="2200" dirty="0">
              <a:cs typeface="Helvetica Neue"/>
            </a:endParaRPr>
          </a:p>
        </p:txBody>
      </p:sp>
      <p:sp>
        <p:nvSpPr>
          <p:cNvPr id="3" name="Rectangle 2"/>
          <p:cNvSpPr/>
          <p:nvPr/>
        </p:nvSpPr>
        <p:spPr>
          <a:xfrm>
            <a:off x="7857202" y="4667930"/>
            <a:ext cx="3679371" cy="1923604"/>
          </a:xfrm>
          <a:prstGeom prst="rect">
            <a:avLst/>
          </a:prstGeom>
        </p:spPr>
        <p:txBody>
          <a:bodyPr wrap="square">
            <a:spAutoFit/>
          </a:bodyPr>
          <a:lstStyle/>
          <a:p>
            <a:pPr marL="342900" indent="-342900" algn="r" defTabSz="457200">
              <a:spcBef>
                <a:spcPct val="20000"/>
              </a:spcBef>
            </a:pPr>
            <a:r>
              <a:rPr lang="en-US" sz="3500" dirty="0"/>
              <a:t>Ann Joslin</a:t>
            </a:r>
          </a:p>
          <a:p>
            <a:pPr marL="342900" indent="-342900" algn="r" defTabSz="457200">
              <a:spcBef>
                <a:spcPct val="20000"/>
              </a:spcBef>
            </a:pPr>
            <a:r>
              <a:rPr lang="en-US" sz="3500" dirty="0">
                <a:hlinkClick r:id="rId4"/>
              </a:rPr>
              <a:t>joslin@cutr.usf.edu</a:t>
            </a:r>
            <a:endParaRPr lang="en-US" sz="3500" dirty="0"/>
          </a:p>
          <a:p>
            <a:pPr marL="342900" indent="-342900" algn="r" defTabSz="457200">
              <a:spcBef>
                <a:spcPct val="20000"/>
              </a:spcBef>
            </a:pPr>
            <a:endParaRPr lang="en-US" sz="3500" dirty="0"/>
          </a:p>
        </p:txBody>
      </p:sp>
    </p:spTree>
    <p:extLst>
      <p:ext uri="{BB962C8B-B14F-4D97-AF65-F5344CB8AC3E}">
        <p14:creationId xmlns:p14="http://schemas.microsoft.com/office/powerpoint/2010/main" val="15562386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SB 2502 Proviso Language Issues</a:t>
            </a:r>
          </a:p>
        </p:txBody>
      </p:sp>
      <p:sp>
        <p:nvSpPr>
          <p:cNvPr id="3" name="Content Placeholder 2"/>
          <p:cNvSpPr>
            <a:spLocks noGrp="1"/>
          </p:cNvSpPr>
          <p:nvPr>
            <p:ph idx="1"/>
          </p:nvPr>
        </p:nvSpPr>
        <p:spPr>
          <a:xfrm>
            <a:off x="609600" y="1409701"/>
            <a:ext cx="10972800" cy="4716464"/>
          </a:xfrm>
        </p:spPr>
        <p:txBody>
          <a:bodyPr>
            <a:normAutofit fontScale="62500" lnSpcReduction="20000"/>
          </a:bodyPr>
          <a:lstStyle/>
          <a:p>
            <a:pPr marL="514350" indent="-514350">
              <a:buFont typeface="+mj-lt"/>
              <a:buAutoNum type="arabicPeriod"/>
            </a:pPr>
            <a:r>
              <a:rPr lang="en-US" dirty="0"/>
              <a:t>Examine the state’s transportation disadvantaged services, how such services are provided in urban and non-urbanized areas and how to assist in the development and use of different provider models</a:t>
            </a:r>
          </a:p>
          <a:p>
            <a:pPr marL="514350" indent="-514350">
              <a:buFont typeface="+mj-lt"/>
              <a:buAutoNum type="arabicPeriod"/>
            </a:pPr>
            <a:r>
              <a:rPr lang="en-US" dirty="0"/>
              <a:t>The use of regional fare payment systems;</a:t>
            </a:r>
          </a:p>
          <a:p>
            <a:pPr marL="514350" indent="-514350">
              <a:buFont typeface="+mj-lt"/>
              <a:buAutoNum type="arabicPeriod"/>
            </a:pPr>
            <a:r>
              <a:rPr lang="en-US" dirty="0"/>
              <a:t>The improvement of transportation disadvantaged services in both urban and non-urbanized areas;</a:t>
            </a:r>
          </a:p>
          <a:p>
            <a:pPr marL="514350" indent="-514350">
              <a:buFont typeface="+mj-lt"/>
              <a:buAutoNum type="arabicPeriod"/>
            </a:pPr>
            <a:r>
              <a:rPr lang="en-US" dirty="0"/>
              <a:t>The use of intercity and inter-county bus transportation; and</a:t>
            </a:r>
          </a:p>
          <a:p>
            <a:pPr marL="514350" indent="-514350">
              <a:buFont typeface="+mj-lt"/>
              <a:buAutoNum type="arabicPeriod"/>
            </a:pPr>
            <a:r>
              <a:rPr lang="en-US" dirty="0"/>
              <a:t>The use of private providers or transportation network companies.</a:t>
            </a:r>
          </a:p>
          <a:p>
            <a:pPr marL="514350" indent="-514350">
              <a:buFont typeface="+mj-lt"/>
              <a:buAutoNum type="arabicPeriod"/>
            </a:pPr>
            <a:r>
              <a:rPr lang="en-US" dirty="0"/>
              <a:t>Routing improvement to minimize passenger transfers or wait times;</a:t>
            </a:r>
          </a:p>
          <a:p>
            <a:pPr marL="514350" indent="-514350">
              <a:buFont typeface="+mj-lt"/>
              <a:buAutoNum type="arabicPeriod"/>
            </a:pPr>
            <a:r>
              <a:rPr lang="en-US" dirty="0"/>
              <a:t>The ability to provide transportation disadvantaged services between specific origins and destinations selected by the individual user at a time that is agreed upon by the user and the provider of the service; and</a:t>
            </a:r>
          </a:p>
          <a:p>
            <a:pPr marL="514350" indent="-514350">
              <a:buFont typeface="+mj-lt"/>
              <a:buAutoNum type="arabicPeriod"/>
            </a:pPr>
            <a:r>
              <a:rPr lang="en-US" dirty="0"/>
              <a:t>The provision of transportation disadvantaged services to individual users to allow them to access health care, places of employment, education, and other life-sustaining activities in a cost-effective and efficient manner, while reducing fragmentation and duplication of services.</a:t>
            </a:r>
          </a:p>
          <a:p>
            <a:pPr marL="514350" indent="-514350">
              <a:buFont typeface="+mj-lt"/>
              <a:buAutoNum type="arabicPeriod"/>
            </a:pPr>
            <a:r>
              <a:rPr lang="en-US" dirty="0"/>
              <a:t>Examine use and impact of regional fare payment systems and intercity/inter-county bus transportation</a:t>
            </a:r>
          </a:p>
        </p:txBody>
      </p:sp>
    </p:spTree>
    <p:extLst>
      <p:ext uri="{BB962C8B-B14F-4D97-AF65-F5344CB8AC3E}">
        <p14:creationId xmlns:p14="http://schemas.microsoft.com/office/powerpoint/2010/main" val="68970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Study Approach</a:t>
            </a:r>
          </a:p>
        </p:txBody>
      </p:sp>
      <p:sp>
        <p:nvSpPr>
          <p:cNvPr id="5" name="Text Placeholder 4"/>
          <p:cNvSpPr>
            <a:spLocks noGrp="1"/>
          </p:cNvSpPr>
          <p:nvPr>
            <p:ph type="body" sz="half" idx="2"/>
          </p:nvPr>
        </p:nvSpPr>
        <p:spPr>
          <a:xfrm>
            <a:off x="927818" y="1164000"/>
            <a:ext cx="3932237" cy="3811588"/>
          </a:xfrm>
        </p:spPr>
        <p:txBody>
          <a:bodyPr>
            <a:normAutofit/>
          </a:bodyPr>
          <a:lstStyle/>
          <a:p>
            <a:pPr marL="285750" indent="-285750">
              <a:buFont typeface="Wingdings" panose="05000000000000000000" pitchFamily="2" charset="2"/>
              <a:buChar char="Ø"/>
            </a:pPr>
            <a:r>
              <a:rPr lang="en-US" sz="1800" b="1" dirty="0"/>
              <a:t>Understanding the Issues</a:t>
            </a:r>
          </a:p>
          <a:p>
            <a:pPr marL="285750" indent="-285750">
              <a:buFont typeface="Wingdings" panose="05000000000000000000" pitchFamily="2" charset="2"/>
              <a:buChar char="Ø"/>
            </a:pPr>
            <a:r>
              <a:rPr lang="en-US" sz="1800" b="1" dirty="0"/>
              <a:t>Assessing Operating Environments</a:t>
            </a:r>
          </a:p>
          <a:p>
            <a:pPr marL="285750" indent="-285750">
              <a:buFont typeface="Wingdings" panose="05000000000000000000" pitchFamily="2" charset="2"/>
              <a:buChar char="Ø"/>
            </a:pPr>
            <a:r>
              <a:rPr lang="en-US" sz="1800" b="1" dirty="0"/>
              <a:t>Exploring Innovative Approached</a:t>
            </a:r>
          </a:p>
          <a:p>
            <a:pPr marL="285750" indent="-285750">
              <a:buFont typeface="Wingdings" panose="05000000000000000000" pitchFamily="2" charset="2"/>
              <a:buChar char="Ø"/>
            </a:pPr>
            <a:r>
              <a:rPr lang="en-US" sz="1800" b="1" dirty="0"/>
              <a:t>Understanding IDD Market</a:t>
            </a:r>
          </a:p>
          <a:p>
            <a:pPr marL="285750" indent="-285750">
              <a:buFont typeface="Wingdings" panose="05000000000000000000" pitchFamily="2" charset="2"/>
              <a:buChar char="Ø"/>
            </a:pPr>
            <a:r>
              <a:rPr lang="en-US" sz="1800" b="1" dirty="0"/>
              <a:t>Developing Holistic Recommendation</a:t>
            </a:r>
          </a:p>
          <a:p>
            <a:pPr marL="285750" indent="-285750">
              <a:buFont typeface="Wingdings" panose="05000000000000000000" pitchFamily="2" charset="2"/>
              <a:buChar char="Ø"/>
            </a:pPr>
            <a:r>
              <a:rPr lang="en-US" sz="1800" b="1" dirty="0"/>
              <a:t>Menu of Recommendations</a:t>
            </a:r>
          </a:p>
        </p:txBody>
      </p:sp>
      <p:graphicFrame>
        <p:nvGraphicFramePr>
          <p:cNvPr id="6" name="Diagram 5"/>
          <p:cNvGraphicFramePr/>
          <p:nvPr>
            <p:extLst>
              <p:ext uri="{D42A27DB-BD31-4B8C-83A1-F6EECF244321}">
                <p14:modId xmlns:p14="http://schemas.microsoft.com/office/powerpoint/2010/main" val="2106267736"/>
              </p:ext>
            </p:extLst>
          </p:nvPr>
        </p:nvGraphicFramePr>
        <p:xfrm>
          <a:off x="4532604" y="71845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7614811" y="178815"/>
            <a:ext cx="1524000" cy="1524000"/>
            <a:chOff x="2370666" y="711200"/>
            <a:chExt cx="1524000" cy="1524000"/>
          </a:xfrm>
        </p:grpSpPr>
        <p:sp>
          <p:nvSpPr>
            <p:cNvPr id="9" name="Oval 8"/>
            <p:cNvSpPr/>
            <p:nvPr/>
          </p:nvSpPr>
          <p:spPr>
            <a:xfrm>
              <a:off x="2370666" y="711200"/>
              <a:ext cx="1524000" cy="1524000"/>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txBox="1"/>
            <p:nvPr/>
          </p:nvSpPr>
          <p:spPr>
            <a:xfrm>
              <a:off x="2593851" y="934385"/>
              <a:ext cx="1077630" cy="1077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dirty="0"/>
                <a:t>System Models</a:t>
              </a:r>
              <a:endParaRPr lang="en-US" sz="2000" kern="1200" dirty="0"/>
            </a:p>
          </p:txBody>
        </p:sp>
      </p:grpSp>
      <p:graphicFrame>
        <p:nvGraphicFramePr>
          <p:cNvPr id="11" name="Diagram 10"/>
          <p:cNvGraphicFramePr/>
          <p:nvPr>
            <p:extLst>
              <p:ext uri="{D42A27DB-BD31-4B8C-83A1-F6EECF244321}">
                <p14:modId xmlns:p14="http://schemas.microsoft.com/office/powerpoint/2010/main" val="114817903"/>
              </p:ext>
            </p:extLst>
          </p:nvPr>
        </p:nvGraphicFramePr>
        <p:xfrm>
          <a:off x="839788" y="2999761"/>
          <a:ext cx="4390631" cy="3844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Group 11"/>
          <p:cNvGrpSpPr/>
          <p:nvPr/>
        </p:nvGrpSpPr>
        <p:grpSpPr>
          <a:xfrm>
            <a:off x="9554547" y="402000"/>
            <a:ext cx="1524000" cy="1524000"/>
            <a:chOff x="2370666" y="711200"/>
            <a:chExt cx="1524000" cy="1524000"/>
          </a:xfrm>
        </p:grpSpPr>
        <p:sp>
          <p:nvSpPr>
            <p:cNvPr id="13" name="Oval 12"/>
            <p:cNvSpPr/>
            <p:nvPr/>
          </p:nvSpPr>
          <p:spPr>
            <a:xfrm>
              <a:off x="2370666" y="711200"/>
              <a:ext cx="1524000" cy="1524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txBox="1"/>
            <p:nvPr/>
          </p:nvSpPr>
          <p:spPr>
            <a:xfrm>
              <a:off x="2593851" y="934385"/>
              <a:ext cx="1077630" cy="1077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400" dirty="0"/>
                <a:t>Data and Geographies </a:t>
              </a:r>
              <a:endParaRPr lang="en-US" sz="1400" kern="1200" dirty="0"/>
            </a:p>
          </p:txBody>
        </p:sp>
      </p:grpSp>
      <p:grpSp>
        <p:nvGrpSpPr>
          <p:cNvPr id="16" name="Group 15"/>
          <p:cNvGrpSpPr/>
          <p:nvPr/>
        </p:nvGrpSpPr>
        <p:grpSpPr>
          <a:xfrm>
            <a:off x="5999958" y="343302"/>
            <a:ext cx="1302802" cy="1300815"/>
            <a:chOff x="2370666" y="711200"/>
            <a:chExt cx="1524000" cy="1524000"/>
          </a:xfrm>
        </p:grpSpPr>
        <p:sp>
          <p:nvSpPr>
            <p:cNvPr id="17" name="Oval 16"/>
            <p:cNvSpPr/>
            <p:nvPr/>
          </p:nvSpPr>
          <p:spPr>
            <a:xfrm>
              <a:off x="2370666" y="711200"/>
              <a:ext cx="1524000" cy="1524000"/>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txBox="1"/>
            <p:nvPr/>
          </p:nvSpPr>
          <p:spPr>
            <a:xfrm>
              <a:off x="2621708" y="987213"/>
              <a:ext cx="1049773" cy="1024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400" dirty="0"/>
                <a:t>Technology</a:t>
              </a:r>
              <a:endParaRPr lang="en-US" sz="1400" kern="1200" dirty="0"/>
            </a:p>
          </p:txBody>
        </p:sp>
      </p:grpSp>
      <p:grpSp>
        <p:nvGrpSpPr>
          <p:cNvPr id="19" name="Group 18"/>
          <p:cNvGrpSpPr/>
          <p:nvPr/>
        </p:nvGrpSpPr>
        <p:grpSpPr>
          <a:xfrm>
            <a:off x="8903146" y="2242457"/>
            <a:ext cx="1302802" cy="1300815"/>
            <a:chOff x="2370666" y="711200"/>
            <a:chExt cx="1524000" cy="1524000"/>
          </a:xfrm>
        </p:grpSpPr>
        <p:sp>
          <p:nvSpPr>
            <p:cNvPr id="20" name="Oval 19"/>
            <p:cNvSpPr/>
            <p:nvPr/>
          </p:nvSpPr>
          <p:spPr>
            <a:xfrm>
              <a:off x="2370666" y="711200"/>
              <a:ext cx="1524000" cy="1524000"/>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txBox="1"/>
            <p:nvPr/>
          </p:nvSpPr>
          <p:spPr>
            <a:xfrm>
              <a:off x="2621708" y="987213"/>
              <a:ext cx="1049773" cy="1024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400" dirty="0"/>
                <a:t>Innovation</a:t>
              </a:r>
              <a:endParaRPr lang="en-US" sz="1400" kern="1200" dirty="0"/>
            </a:p>
          </p:txBody>
        </p:sp>
      </p:grpSp>
    </p:spTree>
    <p:extLst>
      <p:ext uri="{BB962C8B-B14F-4D97-AF65-F5344CB8AC3E}">
        <p14:creationId xmlns:p14="http://schemas.microsoft.com/office/powerpoint/2010/main" val="10029967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Assessments</a:t>
            </a:r>
          </a:p>
        </p:txBody>
      </p:sp>
      <p:sp>
        <p:nvSpPr>
          <p:cNvPr id="5" name="Text Placeholder 4"/>
          <p:cNvSpPr>
            <a:spLocks noGrp="1"/>
          </p:cNvSpPr>
          <p:nvPr>
            <p:ph type="body" sz="half" idx="2"/>
          </p:nvPr>
        </p:nvSpPr>
        <p:spPr>
          <a:xfrm>
            <a:off x="233266" y="1156996"/>
            <a:ext cx="4538760" cy="4711992"/>
          </a:xfrm>
        </p:spPr>
        <p:txBody>
          <a:bodyPr>
            <a:normAutofit/>
          </a:bodyPr>
          <a:lstStyle/>
          <a:p>
            <a:pPr marL="285750" indent="-285750">
              <a:lnSpc>
                <a:spcPct val="150000"/>
              </a:lnSpc>
              <a:buFont typeface="Wingdings" panose="05000000000000000000" pitchFamily="2" charset="2"/>
              <a:buChar char="ü"/>
            </a:pPr>
            <a:r>
              <a:rPr lang="en-US" sz="2000" dirty="0"/>
              <a:t>Coordinated System National Model</a:t>
            </a:r>
          </a:p>
          <a:p>
            <a:pPr marL="285750" indent="-285750">
              <a:lnSpc>
                <a:spcPct val="150000"/>
              </a:lnSpc>
              <a:buFont typeface="Wingdings" panose="05000000000000000000" pitchFamily="2" charset="2"/>
              <a:buChar char="ü"/>
            </a:pPr>
            <a:r>
              <a:rPr lang="en-US" sz="2000" dirty="0"/>
              <a:t>TD / APD Data</a:t>
            </a:r>
          </a:p>
          <a:p>
            <a:pPr marL="285750" indent="-285750">
              <a:lnSpc>
                <a:spcPct val="150000"/>
              </a:lnSpc>
              <a:buFont typeface="Wingdings" panose="05000000000000000000" pitchFamily="2" charset="2"/>
              <a:buChar char="ü"/>
            </a:pPr>
            <a:r>
              <a:rPr lang="en-US" sz="2000" dirty="0"/>
              <a:t>Urban vs. Rural</a:t>
            </a:r>
          </a:p>
          <a:p>
            <a:pPr marL="285750" indent="-285750">
              <a:lnSpc>
                <a:spcPct val="150000"/>
              </a:lnSpc>
              <a:buFont typeface="Wingdings" panose="05000000000000000000" pitchFamily="2" charset="2"/>
              <a:buChar char="ü"/>
            </a:pPr>
            <a:r>
              <a:rPr lang="en-US" sz="2000" dirty="0"/>
              <a:t>Fare System Analysis</a:t>
            </a:r>
          </a:p>
          <a:p>
            <a:pPr marL="285750" indent="-285750">
              <a:lnSpc>
                <a:spcPct val="150000"/>
              </a:lnSpc>
              <a:buFont typeface="Wingdings" panose="05000000000000000000" pitchFamily="2" charset="2"/>
              <a:buChar char="ü"/>
            </a:pPr>
            <a:r>
              <a:rPr lang="en-US" sz="2000" dirty="0"/>
              <a:t>Inter City / County Service</a:t>
            </a:r>
          </a:p>
          <a:p>
            <a:pPr marL="285750" indent="-285750">
              <a:lnSpc>
                <a:spcPct val="150000"/>
              </a:lnSpc>
              <a:buFont typeface="Wingdings" panose="05000000000000000000" pitchFamily="2" charset="2"/>
              <a:buChar char="ü"/>
            </a:pPr>
            <a:r>
              <a:rPr lang="en-US" sz="2000" dirty="0"/>
              <a:t>Private Providers / TNC</a:t>
            </a:r>
          </a:p>
          <a:p>
            <a:pPr marL="285750" indent="-285750">
              <a:lnSpc>
                <a:spcPct val="150000"/>
              </a:lnSpc>
              <a:buFont typeface="Wingdings" panose="05000000000000000000" pitchFamily="2" charset="2"/>
              <a:buChar char="ü"/>
            </a:pPr>
            <a:r>
              <a:rPr lang="en-US" sz="2000" dirty="0"/>
              <a:t>Service Level / Operational Variables</a:t>
            </a:r>
          </a:p>
          <a:p>
            <a:pPr marL="285750" indent="-285750">
              <a:lnSpc>
                <a:spcPct val="150000"/>
              </a:lnSpc>
              <a:buFont typeface="Wingdings" panose="05000000000000000000" pitchFamily="2" charset="2"/>
              <a:buChar char="ü"/>
            </a:pPr>
            <a:r>
              <a:rPr lang="en-US" sz="2000" dirty="0"/>
              <a:t>Technology</a:t>
            </a:r>
          </a:p>
          <a:p>
            <a:pPr marL="285750" indent="-285750">
              <a:lnSpc>
                <a:spcPct val="150000"/>
              </a:lnSpc>
              <a:buFont typeface="Wingdings" panose="05000000000000000000" pitchFamily="2" charset="2"/>
              <a:buChar char="ü"/>
            </a:pPr>
            <a:r>
              <a:rPr lang="en-US" sz="2000" dirty="0"/>
              <a:t>IDD Customer Sensitivity / Training</a:t>
            </a:r>
          </a:p>
          <a:p>
            <a:pPr marL="285750" indent="-285750">
              <a:lnSpc>
                <a:spcPct val="150000"/>
              </a:lnSpc>
              <a:buFont typeface="Wingdings" panose="05000000000000000000" pitchFamily="2" charset="2"/>
              <a:buChar char="ü"/>
            </a:pPr>
            <a:endParaRPr lang="en-US" sz="2000" dirty="0"/>
          </a:p>
        </p:txBody>
      </p:sp>
      <p:pic>
        <p:nvPicPr>
          <p:cNvPr id="6" name="Picture 5"/>
          <p:cNvPicPr>
            <a:picLocks noChangeAspect="1"/>
          </p:cNvPicPr>
          <p:nvPr/>
        </p:nvPicPr>
        <p:blipFill>
          <a:blip r:embed="rId2"/>
          <a:stretch>
            <a:fillRect/>
          </a:stretch>
        </p:blipFill>
        <p:spPr>
          <a:xfrm>
            <a:off x="4392784" y="251927"/>
            <a:ext cx="7381456" cy="4469363"/>
          </a:xfrm>
          <a:prstGeom prst="rect">
            <a:avLst/>
          </a:prstGeom>
        </p:spPr>
      </p:pic>
    </p:spTree>
    <p:extLst>
      <p:ext uri="{BB962C8B-B14F-4D97-AF65-F5344CB8AC3E}">
        <p14:creationId xmlns:p14="http://schemas.microsoft.com/office/powerpoint/2010/main" val="25565207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126875" y="5495731"/>
            <a:ext cx="5057696" cy="3172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l="12621" t="14740" r="29513" b="15166"/>
          <a:stretch/>
        </p:blipFill>
        <p:spPr>
          <a:xfrm>
            <a:off x="2126875" y="0"/>
            <a:ext cx="10065126" cy="6858000"/>
          </a:xfrm>
          <a:prstGeom prst="rect">
            <a:avLst/>
          </a:prstGeom>
        </p:spPr>
      </p:pic>
      <p:sp>
        <p:nvSpPr>
          <p:cNvPr id="6" name="Oval 5"/>
          <p:cNvSpPr/>
          <p:nvPr/>
        </p:nvSpPr>
        <p:spPr>
          <a:xfrm>
            <a:off x="7134304" y="4292082"/>
            <a:ext cx="5057696" cy="31724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66835" y="3294095"/>
            <a:ext cx="5057696" cy="317240"/>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184571" y="2295719"/>
            <a:ext cx="5057696" cy="317240"/>
          </a:xfrm>
          <a:prstGeom prst="ellipse">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991235" y="5178490"/>
            <a:ext cx="5057696" cy="317240"/>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991235" y="6335098"/>
            <a:ext cx="5057696" cy="317240"/>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 y="108079"/>
            <a:ext cx="2901821" cy="1160884"/>
          </a:xfrm>
        </p:spPr>
        <p:txBody>
          <a:bodyPr anchor="t">
            <a:normAutofit/>
          </a:bodyPr>
          <a:lstStyle/>
          <a:p>
            <a:r>
              <a:rPr lang="en-US" sz="2400" dirty="0"/>
              <a:t>Coordinated System Stats</a:t>
            </a:r>
          </a:p>
        </p:txBody>
      </p:sp>
      <p:sp>
        <p:nvSpPr>
          <p:cNvPr id="11" name="Oval 10"/>
          <p:cNvSpPr/>
          <p:nvPr/>
        </p:nvSpPr>
        <p:spPr>
          <a:xfrm>
            <a:off x="2266835" y="5542384"/>
            <a:ext cx="5057696" cy="317240"/>
          </a:xfrm>
          <a:prstGeom prst="ellipse">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93442" y="5392741"/>
            <a:ext cx="1090363" cy="523220"/>
          </a:xfrm>
          <a:prstGeom prst="rect">
            <a:avLst/>
          </a:prstGeom>
          <a:noFill/>
        </p:spPr>
        <p:txBody>
          <a:bodyPr wrap="none" rtlCol="0">
            <a:spAutoFit/>
          </a:bodyPr>
          <a:lstStyle/>
          <a:p>
            <a:r>
              <a:rPr lang="en-US" sz="2800" b="1" dirty="0">
                <a:solidFill>
                  <a:srgbClr val="FF0000"/>
                </a:solidFill>
              </a:rPr>
              <a:t>7.62%</a:t>
            </a:r>
          </a:p>
        </p:txBody>
      </p:sp>
      <p:sp>
        <p:nvSpPr>
          <p:cNvPr id="12" name="TextBox 11"/>
          <p:cNvSpPr txBox="1"/>
          <p:nvPr/>
        </p:nvSpPr>
        <p:spPr>
          <a:xfrm>
            <a:off x="10983701" y="4734227"/>
            <a:ext cx="1090363" cy="523220"/>
          </a:xfrm>
          <a:prstGeom prst="rect">
            <a:avLst/>
          </a:prstGeom>
          <a:noFill/>
        </p:spPr>
        <p:txBody>
          <a:bodyPr wrap="none" rtlCol="0">
            <a:spAutoFit/>
          </a:bodyPr>
          <a:lstStyle/>
          <a:p>
            <a:r>
              <a:rPr lang="en-US" sz="2800" b="1" dirty="0">
                <a:solidFill>
                  <a:srgbClr val="FF0000"/>
                </a:solidFill>
              </a:rPr>
              <a:t>0.03%</a:t>
            </a:r>
          </a:p>
        </p:txBody>
      </p:sp>
    </p:spTree>
    <p:extLst>
      <p:ext uri="{BB962C8B-B14F-4D97-AF65-F5344CB8AC3E}">
        <p14:creationId xmlns:p14="http://schemas.microsoft.com/office/powerpoint/2010/main" val="1695966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80">
                                          <p:stCondLst>
                                            <p:cond delay="0"/>
                                          </p:stCondLst>
                                        </p:cTn>
                                        <p:tgtEl>
                                          <p:spTgt spid="12"/>
                                        </p:tgtEl>
                                      </p:cBhvr>
                                    </p:animEffect>
                                    <p:anim calcmode="lin" valueType="num">
                                      <p:cBhvr>
                                        <p:cTn id="5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7" dur="26">
                                          <p:stCondLst>
                                            <p:cond delay="650"/>
                                          </p:stCondLst>
                                        </p:cTn>
                                        <p:tgtEl>
                                          <p:spTgt spid="12"/>
                                        </p:tgtEl>
                                      </p:cBhvr>
                                      <p:to x="100000" y="60000"/>
                                    </p:animScale>
                                    <p:animScale>
                                      <p:cBhvr>
                                        <p:cTn id="58" dur="166" decel="50000">
                                          <p:stCondLst>
                                            <p:cond delay="676"/>
                                          </p:stCondLst>
                                        </p:cTn>
                                        <p:tgtEl>
                                          <p:spTgt spid="12"/>
                                        </p:tgtEl>
                                      </p:cBhvr>
                                      <p:to x="100000" y="100000"/>
                                    </p:animScale>
                                    <p:animScale>
                                      <p:cBhvr>
                                        <p:cTn id="59" dur="26">
                                          <p:stCondLst>
                                            <p:cond delay="1312"/>
                                          </p:stCondLst>
                                        </p:cTn>
                                        <p:tgtEl>
                                          <p:spTgt spid="12"/>
                                        </p:tgtEl>
                                      </p:cBhvr>
                                      <p:to x="100000" y="80000"/>
                                    </p:animScale>
                                    <p:animScale>
                                      <p:cBhvr>
                                        <p:cTn id="60" dur="166" decel="50000">
                                          <p:stCondLst>
                                            <p:cond delay="1338"/>
                                          </p:stCondLst>
                                        </p:cTn>
                                        <p:tgtEl>
                                          <p:spTgt spid="12"/>
                                        </p:tgtEl>
                                      </p:cBhvr>
                                      <p:to x="100000" y="100000"/>
                                    </p:animScale>
                                    <p:animScale>
                                      <p:cBhvr>
                                        <p:cTn id="61" dur="26">
                                          <p:stCondLst>
                                            <p:cond delay="1642"/>
                                          </p:stCondLst>
                                        </p:cTn>
                                        <p:tgtEl>
                                          <p:spTgt spid="12"/>
                                        </p:tgtEl>
                                      </p:cBhvr>
                                      <p:to x="100000" y="90000"/>
                                    </p:animScale>
                                    <p:animScale>
                                      <p:cBhvr>
                                        <p:cTn id="62" dur="166" decel="50000">
                                          <p:stCondLst>
                                            <p:cond delay="1668"/>
                                          </p:stCondLst>
                                        </p:cTn>
                                        <p:tgtEl>
                                          <p:spTgt spid="12"/>
                                        </p:tgtEl>
                                      </p:cBhvr>
                                      <p:to x="100000" y="100000"/>
                                    </p:animScale>
                                    <p:animScale>
                                      <p:cBhvr>
                                        <p:cTn id="63" dur="26">
                                          <p:stCondLst>
                                            <p:cond delay="1808"/>
                                          </p:stCondLst>
                                        </p:cTn>
                                        <p:tgtEl>
                                          <p:spTgt spid="12"/>
                                        </p:tgtEl>
                                      </p:cBhvr>
                                      <p:to x="100000" y="95000"/>
                                    </p:animScale>
                                    <p:animScale>
                                      <p:cBhvr>
                                        <p:cTn id="64" dur="166" decel="50000">
                                          <p:stCondLst>
                                            <p:cond delay="1834"/>
                                          </p:stCondLst>
                                        </p:cTn>
                                        <p:tgtEl>
                                          <p:spTgt spid="1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6" y="373751"/>
            <a:ext cx="3981061" cy="1613669"/>
          </a:xfrm>
        </p:spPr>
        <p:txBody>
          <a:bodyPr anchor="t">
            <a:normAutofit fontScale="90000"/>
          </a:bodyPr>
          <a:lstStyle/>
          <a:p>
            <a:r>
              <a:rPr lang="en-US" dirty="0"/>
              <a:t>Coordinated System Perspective:</a:t>
            </a:r>
            <a:br>
              <a:rPr lang="en-US" dirty="0"/>
            </a:br>
            <a:br>
              <a:rPr lang="en-US" dirty="0"/>
            </a:br>
            <a:endParaRPr lang="en-US" dirty="0"/>
          </a:p>
        </p:txBody>
      </p:sp>
      <p:pic>
        <p:nvPicPr>
          <p:cNvPr id="4" name="Content Placeholder 3"/>
          <p:cNvPicPr>
            <a:picLocks noGrp="1" noChangeAspect="1"/>
          </p:cNvPicPr>
          <p:nvPr>
            <p:ph idx="1"/>
          </p:nvPr>
        </p:nvPicPr>
        <p:blipFill rotWithShape="1">
          <a:blip r:embed="rId2"/>
          <a:srcRect b="7339"/>
          <a:stretch/>
        </p:blipFill>
        <p:spPr>
          <a:xfrm>
            <a:off x="4096501" y="811763"/>
            <a:ext cx="8095500" cy="6046237"/>
          </a:xfrm>
          <a:prstGeom prst="rect">
            <a:avLst/>
          </a:prstGeom>
        </p:spPr>
      </p:pic>
      <p:sp>
        <p:nvSpPr>
          <p:cNvPr id="5" name="TextBox 4"/>
          <p:cNvSpPr txBox="1"/>
          <p:nvPr/>
        </p:nvSpPr>
        <p:spPr>
          <a:xfrm>
            <a:off x="277411" y="1987420"/>
            <a:ext cx="4044377" cy="2308324"/>
          </a:xfrm>
          <a:prstGeom prst="rect">
            <a:avLst/>
          </a:prstGeom>
          <a:noFill/>
        </p:spPr>
        <p:txBody>
          <a:bodyPr wrap="none" rtlCol="0">
            <a:spAutoFit/>
          </a:bodyPr>
          <a:lstStyle/>
          <a:p>
            <a:pPr marL="285750" indent="-285750">
              <a:buFont typeface="Wingdings" panose="05000000000000000000" pitchFamily="2" charset="2"/>
              <a:buChar char="ü"/>
            </a:pPr>
            <a:r>
              <a:rPr lang="en-US" sz="2400" b="1" dirty="0"/>
              <a:t>67 Counties</a:t>
            </a:r>
          </a:p>
          <a:p>
            <a:pPr marL="285750" indent="-285750">
              <a:buFont typeface="Wingdings" panose="05000000000000000000" pitchFamily="2" charset="2"/>
              <a:buChar char="ü"/>
            </a:pPr>
            <a:r>
              <a:rPr lang="en-US" sz="2400" b="1" dirty="0"/>
              <a:t> 7 Multi County CTCs</a:t>
            </a:r>
          </a:p>
          <a:p>
            <a:pPr marL="285750" indent="-285750">
              <a:buFont typeface="Wingdings" panose="05000000000000000000" pitchFamily="2" charset="2"/>
              <a:buChar char="ü"/>
            </a:pPr>
            <a:r>
              <a:rPr lang="en-US" sz="2400" b="1" dirty="0"/>
              <a:t>31 Urban Transit Systems</a:t>
            </a:r>
          </a:p>
          <a:p>
            <a:pPr marL="285750" indent="-285750">
              <a:buFont typeface="Wingdings" panose="05000000000000000000" pitchFamily="2" charset="2"/>
              <a:buChar char="ü"/>
            </a:pPr>
            <a:r>
              <a:rPr lang="en-US" sz="2400" b="1" dirty="0"/>
              <a:t>Federal Urban / Rural Funds</a:t>
            </a:r>
          </a:p>
          <a:p>
            <a:pPr marL="285750" indent="-285750">
              <a:buFont typeface="Wingdings" panose="05000000000000000000" pitchFamily="2" charset="2"/>
              <a:buChar char="ü"/>
            </a:pPr>
            <a:endParaRPr lang="en-US" sz="2400" b="1" dirty="0"/>
          </a:p>
          <a:p>
            <a:pPr marL="285750" indent="-285750">
              <a:buFont typeface="Wingdings" panose="05000000000000000000" pitchFamily="2" charset="2"/>
              <a:buChar char="ü"/>
            </a:pPr>
            <a:endParaRPr lang="en-US" sz="2400" b="1" dirty="0"/>
          </a:p>
        </p:txBody>
      </p:sp>
      <p:pic>
        <p:nvPicPr>
          <p:cNvPr id="6" name="Picture 5"/>
          <p:cNvPicPr>
            <a:picLocks noChangeAspect="1"/>
          </p:cNvPicPr>
          <p:nvPr/>
        </p:nvPicPr>
        <p:blipFill>
          <a:blip r:embed="rId3"/>
          <a:stretch>
            <a:fillRect/>
          </a:stretch>
        </p:blipFill>
        <p:spPr>
          <a:xfrm>
            <a:off x="1319329" y="3986587"/>
            <a:ext cx="3052825" cy="2871413"/>
          </a:xfrm>
          <a:prstGeom prst="rect">
            <a:avLst/>
          </a:prstGeom>
        </p:spPr>
      </p:pic>
    </p:spTree>
    <p:extLst>
      <p:ext uri="{BB962C8B-B14F-4D97-AF65-F5344CB8AC3E}">
        <p14:creationId xmlns:p14="http://schemas.microsoft.com/office/powerpoint/2010/main" val="29618655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 y="254546"/>
            <a:ext cx="3989070" cy="2682963"/>
          </a:xfrm>
        </p:spPr>
        <p:txBody>
          <a:bodyPr anchor="t">
            <a:normAutofit/>
          </a:bodyPr>
          <a:lstStyle/>
          <a:p>
            <a:pPr algn="ctr"/>
            <a:r>
              <a:rPr lang="en-US" sz="4000" b="1" dirty="0"/>
              <a:t>Mobility Management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3359" y="797649"/>
            <a:ext cx="7414889" cy="5125541"/>
          </a:xfrm>
        </p:spPr>
      </p:pic>
      <p:sp>
        <p:nvSpPr>
          <p:cNvPr id="7" name="TextBox 6"/>
          <p:cNvSpPr txBox="1"/>
          <p:nvPr/>
        </p:nvSpPr>
        <p:spPr>
          <a:xfrm>
            <a:off x="-63848" y="1596027"/>
            <a:ext cx="4112921" cy="4832092"/>
          </a:xfrm>
          <a:prstGeom prst="rect">
            <a:avLst/>
          </a:prstGeom>
          <a:noFill/>
        </p:spPr>
        <p:txBody>
          <a:bodyPr wrap="none" rtlCol="0">
            <a:spAutoFit/>
          </a:bodyPr>
          <a:lstStyle/>
          <a:p>
            <a:pPr marL="457200" indent="-457200">
              <a:buFont typeface="Wingdings" panose="05000000000000000000" pitchFamily="2" charset="2"/>
              <a:buChar char="ü"/>
            </a:pPr>
            <a:r>
              <a:rPr lang="en-US" sz="2800" dirty="0">
                <a:solidFill>
                  <a:schemeClr val="bg1"/>
                </a:solidFill>
              </a:rPr>
              <a:t>Coordination</a:t>
            </a:r>
          </a:p>
          <a:p>
            <a:pPr marL="914400" lvl="1" indent="-457200">
              <a:buFont typeface="Wingdings" panose="05000000000000000000" pitchFamily="2" charset="2"/>
              <a:buChar char="§"/>
            </a:pPr>
            <a:r>
              <a:rPr lang="en-US" sz="2800" dirty="0">
                <a:solidFill>
                  <a:schemeClr val="bg1"/>
                </a:solidFill>
              </a:rPr>
              <a:t>Modes</a:t>
            </a:r>
          </a:p>
          <a:p>
            <a:pPr marL="914400" lvl="1" indent="-457200">
              <a:buFont typeface="Wingdings" panose="05000000000000000000" pitchFamily="2" charset="2"/>
              <a:buChar char="§"/>
            </a:pPr>
            <a:r>
              <a:rPr lang="en-US" sz="2800" dirty="0">
                <a:solidFill>
                  <a:schemeClr val="bg1"/>
                </a:solidFill>
              </a:rPr>
              <a:t>Programs</a:t>
            </a:r>
          </a:p>
          <a:p>
            <a:pPr marL="914400" lvl="1" indent="-457200">
              <a:buFont typeface="Wingdings" panose="05000000000000000000" pitchFamily="2" charset="2"/>
              <a:buChar char="§"/>
            </a:pPr>
            <a:r>
              <a:rPr lang="en-US" sz="2800" dirty="0">
                <a:solidFill>
                  <a:schemeClr val="bg1"/>
                </a:solidFill>
              </a:rPr>
              <a:t>Health Care</a:t>
            </a:r>
          </a:p>
          <a:p>
            <a:pPr marL="914400" lvl="1" indent="-457200">
              <a:buFont typeface="Wingdings" panose="05000000000000000000" pitchFamily="2" charset="2"/>
              <a:buChar char="§"/>
            </a:pPr>
            <a:r>
              <a:rPr lang="en-US" sz="2800" dirty="0">
                <a:solidFill>
                  <a:schemeClr val="bg1"/>
                </a:solidFill>
              </a:rPr>
              <a:t>Human Services</a:t>
            </a:r>
          </a:p>
          <a:p>
            <a:pPr marL="914400" lvl="1" indent="-457200">
              <a:buFont typeface="Wingdings" panose="05000000000000000000" pitchFamily="2" charset="2"/>
              <a:buChar char="§"/>
            </a:pPr>
            <a:r>
              <a:rPr lang="en-US" sz="2800" dirty="0">
                <a:solidFill>
                  <a:schemeClr val="bg1"/>
                </a:solidFill>
              </a:rPr>
              <a:t>Local Agencies</a:t>
            </a:r>
          </a:p>
          <a:p>
            <a:pPr marL="914400" lvl="1" indent="-457200">
              <a:buFont typeface="Wingdings" panose="05000000000000000000" pitchFamily="2" charset="2"/>
              <a:buChar char="§"/>
            </a:pPr>
            <a:r>
              <a:rPr lang="en-US" sz="2800" dirty="0">
                <a:solidFill>
                  <a:schemeClr val="bg1"/>
                </a:solidFill>
              </a:rPr>
              <a:t>Regional Perspective</a:t>
            </a:r>
          </a:p>
          <a:p>
            <a:pPr marL="457200" indent="-457200">
              <a:buFont typeface="Wingdings" panose="05000000000000000000" pitchFamily="2" charset="2"/>
              <a:buChar char="ü"/>
            </a:pPr>
            <a:r>
              <a:rPr lang="en-US" sz="2800" dirty="0">
                <a:solidFill>
                  <a:schemeClr val="bg1"/>
                </a:solidFill>
              </a:rPr>
              <a:t>Customer Care</a:t>
            </a:r>
          </a:p>
          <a:p>
            <a:pPr marL="914400" lvl="1" indent="-457200">
              <a:buFont typeface="Wingdings" panose="05000000000000000000" pitchFamily="2" charset="2"/>
              <a:buChar char="§"/>
            </a:pPr>
            <a:r>
              <a:rPr lang="en-US" sz="2800" dirty="0">
                <a:solidFill>
                  <a:schemeClr val="bg1"/>
                </a:solidFill>
              </a:rPr>
              <a:t>Sensitivity</a:t>
            </a:r>
          </a:p>
          <a:p>
            <a:pPr marL="914400" lvl="1" indent="-457200">
              <a:buFont typeface="Wingdings" panose="05000000000000000000" pitchFamily="2" charset="2"/>
              <a:buChar char="§"/>
            </a:pPr>
            <a:r>
              <a:rPr lang="en-US" sz="2800" dirty="0">
                <a:solidFill>
                  <a:schemeClr val="bg1"/>
                </a:solidFill>
              </a:rPr>
              <a:t>Travel Training</a:t>
            </a:r>
          </a:p>
          <a:p>
            <a:pPr marL="914400" lvl="1" indent="-457200">
              <a:buFont typeface="Wingdings" panose="05000000000000000000" pitchFamily="2" charset="2"/>
              <a:buChar char="§"/>
            </a:pPr>
            <a:r>
              <a:rPr lang="en-US" sz="2800" dirty="0">
                <a:solidFill>
                  <a:schemeClr val="bg1"/>
                </a:solidFill>
              </a:rPr>
              <a:t>Travel Planning</a:t>
            </a:r>
          </a:p>
        </p:txBody>
      </p:sp>
      <p:pic>
        <p:nvPicPr>
          <p:cNvPr id="8" name="Picture 7"/>
          <p:cNvPicPr>
            <a:picLocks noChangeAspect="1"/>
          </p:cNvPicPr>
          <p:nvPr/>
        </p:nvPicPr>
        <p:blipFill>
          <a:blip r:embed="rId3"/>
          <a:stretch>
            <a:fillRect/>
          </a:stretch>
        </p:blipFill>
        <p:spPr>
          <a:xfrm>
            <a:off x="3360165" y="6132513"/>
            <a:ext cx="688908" cy="7254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4563" y="-199106"/>
            <a:ext cx="2156736" cy="2156736"/>
          </a:xfrm>
          <a:prstGeom prst="rect">
            <a:avLst/>
          </a:prstGeom>
        </p:spPr>
      </p:pic>
    </p:spTree>
    <p:extLst>
      <p:ext uri="{BB962C8B-B14F-4D97-AF65-F5344CB8AC3E}">
        <p14:creationId xmlns:p14="http://schemas.microsoft.com/office/powerpoint/2010/main" val="19921201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0"/>
            <a:ext cx="10058400" cy="1075765"/>
          </a:xfrm>
        </p:spPr>
        <p:txBody>
          <a:bodyPr/>
          <a:lstStyle/>
          <a:p>
            <a:r>
              <a:rPr lang="en-US" dirty="0"/>
              <a:t>Mobility Options  / Mobile Influence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769" y="879822"/>
            <a:ext cx="9504233" cy="5225472"/>
          </a:xfrm>
        </p:spPr>
      </p:pic>
      <p:sp>
        <p:nvSpPr>
          <p:cNvPr id="6" name="Rectangle 5"/>
          <p:cNvSpPr/>
          <p:nvPr/>
        </p:nvSpPr>
        <p:spPr>
          <a:xfrm>
            <a:off x="848369" y="6301237"/>
            <a:ext cx="5258517" cy="584775"/>
          </a:xfrm>
          <a:prstGeom prst="rect">
            <a:avLst/>
          </a:prstGeom>
        </p:spPr>
        <p:txBody>
          <a:bodyPr wrap="square">
            <a:spAutoFit/>
          </a:bodyPr>
          <a:lstStyle/>
          <a:p>
            <a:r>
              <a:rPr lang="en-US" sz="1600" dirty="0">
                <a:solidFill>
                  <a:srgbClr val="FFFF00"/>
                </a:solidFill>
              </a:rPr>
              <a:t>About three-quarters of U.S. adults (77%) say they own a smartphone, up from 35% in 2011</a:t>
            </a:r>
          </a:p>
        </p:txBody>
      </p:sp>
      <p:sp>
        <p:nvSpPr>
          <p:cNvPr id="7" name="Rectangle 6"/>
          <p:cNvSpPr/>
          <p:nvPr/>
        </p:nvSpPr>
        <p:spPr>
          <a:xfrm>
            <a:off x="6542313" y="6301237"/>
            <a:ext cx="5651273" cy="584775"/>
          </a:xfrm>
          <a:prstGeom prst="rect">
            <a:avLst/>
          </a:prstGeom>
        </p:spPr>
        <p:txBody>
          <a:bodyPr wrap="square">
            <a:spAutoFit/>
          </a:bodyPr>
          <a:lstStyle/>
          <a:p>
            <a:r>
              <a:rPr lang="en-US" sz="1600" dirty="0">
                <a:solidFill>
                  <a:srgbClr val="FFFF00"/>
                </a:solidFill>
              </a:rPr>
              <a:t>Growing shares of Americans – especially those who are lower-income – rely on smartphones to access the internet</a:t>
            </a:r>
          </a:p>
        </p:txBody>
      </p:sp>
      <p:pic>
        <p:nvPicPr>
          <p:cNvPr id="8" name="Picture 7"/>
          <p:cNvPicPr>
            <a:picLocks noChangeAspect="1"/>
          </p:cNvPicPr>
          <p:nvPr/>
        </p:nvPicPr>
        <p:blipFill>
          <a:blip r:embed="rId3"/>
          <a:stretch>
            <a:fillRect/>
          </a:stretch>
        </p:blipFill>
        <p:spPr>
          <a:xfrm>
            <a:off x="246875" y="5575748"/>
            <a:ext cx="682811" cy="725487"/>
          </a:xfrm>
          <a:prstGeom prst="rect">
            <a:avLst/>
          </a:prstGeom>
        </p:spPr>
      </p:pic>
    </p:spTree>
    <p:extLst>
      <p:ext uri="{BB962C8B-B14F-4D97-AF65-F5344CB8AC3E}">
        <p14:creationId xmlns:p14="http://schemas.microsoft.com/office/powerpoint/2010/main" val="1810601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CUTR PowerpointTemplate-fixed Headings_M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pptC0EA.tmp</Template>
  <TotalTime>60587</TotalTime>
  <Words>1633</Words>
  <Application>Microsoft Office PowerPoint</Application>
  <PresentationFormat>Widescreen</PresentationFormat>
  <Paragraphs>222</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Comic Sans MS</vt:lpstr>
      <vt:lpstr>Helvetica Neue</vt:lpstr>
      <vt:lpstr>Verdana</vt:lpstr>
      <vt:lpstr>Wingdings</vt:lpstr>
      <vt:lpstr>CUTR PowerpointTemplate-fixed Headings_MM</vt:lpstr>
      <vt:lpstr>Custom Design</vt:lpstr>
      <vt:lpstr>PowerPoint Presentation</vt:lpstr>
      <vt:lpstr>TD Services Study </vt:lpstr>
      <vt:lpstr>SB 2502 Proviso Language Issues</vt:lpstr>
      <vt:lpstr>Study Approach</vt:lpstr>
      <vt:lpstr>Assessments</vt:lpstr>
      <vt:lpstr>Coordinated System Stats</vt:lpstr>
      <vt:lpstr>Coordinated System Perspective:  </vt:lpstr>
      <vt:lpstr>Mobility Management</vt:lpstr>
      <vt:lpstr>Mobility Options  / Mobile Influence</vt:lpstr>
      <vt:lpstr>Regional Fare Systems</vt:lpstr>
      <vt:lpstr>Inter-City Service</vt:lpstr>
      <vt:lpstr>Uber/LYFT Initiatives</vt:lpstr>
      <vt:lpstr>PowerPoint Presentation</vt:lpstr>
      <vt:lpstr>The Commission for the Transportation Disadvantaged; purpose and responsibilities.—The purpose of the commission is to accomplish the coordination of transportation services provided to the transportation disadvantaged. The goal of this coordination is to assure the cost-effective provision of transportation by qualified community transportation coordinators or transportation operators for the transportation disadvantaged without any bias or presumption in favor of multi-operator systems or not-for-profit transportation operators over single operator systems or for-profit transportation operators.</vt:lpstr>
      <vt:lpstr>Recommendations</vt:lpstr>
      <vt:lpstr>Recommendation #1 Regional Single Point Mobility Information Centers (MICs) </vt:lpstr>
      <vt:lpstr>Recommendation #2 Comprehensive Mobility Management Services Program</vt:lpstr>
      <vt:lpstr>Recommendation #3 Expand and Fund a Mobility Enhancement Grant Program</vt:lpstr>
      <vt:lpstr>Recommendation #3 Comparison Proviso and Enhancement Grant Objectives</vt:lpstr>
      <vt:lpstr>Recommendation #4 Technology Project Grant Program</vt:lpstr>
      <vt:lpstr>Recommendation #5 Redesign and Transition of the APD Transportation Business Model </vt:lpstr>
      <vt:lpstr>Recommendation #6 Establishment of IDD Transportation Sensitivity Training Program</vt:lpstr>
      <vt:lpstr>Recommendation #7 Establish a Florida Mobility Management Technical Assistance Resource Program</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Robert</dc:creator>
  <cp:lastModifiedBy>John Bennett</cp:lastModifiedBy>
  <cp:revision>456</cp:revision>
  <cp:lastPrinted>2017-09-26T18:20:24Z</cp:lastPrinted>
  <dcterms:created xsi:type="dcterms:W3CDTF">2017-08-08T14:55:02Z</dcterms:created>
  <dcterms:modified xsi:type="dcterms:W3CDTF">2017-11-27T17:03:37Z</dcterms:modified>
</cp:coreProperties>
</file>